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</p:sldIdLst>
  <p:sldSz cy="8229600" cx="14630400"/>
  <p:notesSz cx="8229600" cy="14630400"/>
  <p:embeddedFontLst>
    <p:embeddedFont>
      <p:font typeface="Comfortaa SemiBold"/>
      <p:regular r:id="rId18"/>
      <p:bold r:id="rId19"/>
    </p:embeddedFont>
    <p:embeddedFont>
      <p:font typeface="Comfortaa Medium"/>
      <p:regular r:id="rId20"/>
      <p:bold r:id="rId21"/>
    </p:embeddedFont>
    <p:embeddedFont>
      <p:font typeface="Comfortaa"/>
      <p:regular r:id="rId22"/>
      <p:bold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ComfortaaMedium-regular.fntdata"/><Relationship Id="rId11" Type="http://schemas.openxmlformats.org/officeDocument/2006/relationships/slide" Target="slides/slide7.xml"/><Relationship Id="rId22" Type="http://schemas.openxmlformats.org/officeDocument/2006/relationships/font" Target="fonts/Comfortaa-regular.fntdata"/><Relationship Id="rId10" Type="http://schemas.openxmlformats.org/officeDocument/2006/relationships/slide" Target="slides/slide6.xml"/><Relationship Id="rId21" Type="http://schemas.openxmlformats.org/officeDocument/2006/relationships/font" Target="fonts/ComfortaaMedium-bold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23" Type="http://schemas.openxmlformats.org/officeDocument/2006/relationships/font" Target="fonts/Comfortaa-bold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19" Type="http://schemas.openxmlformats.org/officeDocument/2006/relationships/font" Target="fonts/ComfortaaSemiBold-bold.fntdata"/><Relationship Id="rId6" Type="http://schemas.openxmlformats.org/officeDocument/2006/relationships/slide" Target="slides/slide2.xml"/><Relationship Id="rId18" Type="http://schemas.openxmlformats.org/officeDocument/2006/relationships/font" Target="fonts/ComfortaaSemiBold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/>
              <a:t>‹#›</a:t>
            </a:fld>
            <a:endParaRPr b="0" i="0" sz="1200" u="none" cap="none" strike="noStrike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" name="Google Shape;49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35cf242aae2_0_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3" name="Google Shape;203;g35cf242aae2_0_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g35cf242aae2_0_1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7" name="Google Shape;247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2" name="Google Shape;262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35cf242aae2_1_5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1" name="Google Shape;271;g35cf242aae2_1_5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g35cf242aae2_1_5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35d9e35b2a5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" name="Google Shape;57;g35d9e35b2a5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g35d9e35b2a5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" name="Google Shape;68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8" name="Google Shape;78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5dcbcd3663_0_9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7" name="Google Shape;87;g35dcbcd3663_0_9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g35dcbcd3663_0_9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5cf63e5e62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4" name="Google Shape;94;g35cf63e5e62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g35cf63e5e62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7" name="Google Shape;117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1" name="Google Shape;171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0" name="Google Shape;190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9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9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9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9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9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9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9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9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9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 master">
  <p:cSld name="Slide 1 master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1" name="Google Shape;11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3" name="Google Shape;13;p2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 master">
  <p:cSld name="Slide 2 mast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5" name="Google Shape;15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7" name="Google Shape;17;p3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master">
  <p:cSld name="Slide 3 mast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9" name="Google Shape;19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1" name="Google Shape;21;p4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4 master">
  <p:cSld name="Slide 4 mast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3" name="Google Shape;23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5" name="Google Shape;25;p5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5 master">
  <p:cSld name="Slide 5 master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7" name="Google Shape;27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9" name="Google Shape;29;p6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6 master">
  <p:cSld name="Slide 6 master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1" name="Google Shape;31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3" name="Google Shape;33;p7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7 master">
  <p:cSld name="Slide 7 master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5" name="Google Shape;35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7" name="Google Shape;37;p8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8 master">
  <p:cSld name="Slide 8 master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9" name="Google Shape;39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1" name="Google Shape;41;p9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9 master">
  <p:cSld name="Slide 9 master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3" name="Google Shape;43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1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5" name="Google Shape;45;p10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2.png"/><Relationship Id="rId4" Type="http://schemas.openxmlformats.org/officeDocument/2006/relationships/image" Target="../media/image21.png"/><Relationship Id="rId5" Type="http://schemas.openxmlformats.org/officeDocument/2006/relationships/image" Target="../media/image36.png"/><Relationship Id="rId6" Type="http://schemas.openxmlformats.org/officeDocument/2006/relationships/image" Target="../media/image18.png"/><Relationship Id="rId7" Type="http://schemas.openxmlformats.org/officeDocument/2006/relationships/image" Target="../media/image3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4.png"/><Relationship Id="rId4" Type="http://schemas.openxmlformats.org/officeDocument/2006/relationships/image" Target="../media/image31.png"/><Relationship Id="rId5" Type="http://schemas.openxmlformats.org/officeDocument/2006/relationships/image" Target="../media/image29.png"/><Relationship Id="rId6" Type="http://schemas.openxmlformats.org/officeDocument/2006/relationships/image" Target="../media/image38.png"/><Relationship Id="rId7" Type="http://schemas.openxmlformats.org/officeDocument/2006/relationships/image" Target="../media/image3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7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Relationship Id="rId4" Type="http://schemas.openxmlformats.org/officeDocument/2006/relationships/image" Target="../media/image20.jpg"/><Relationship Id="rId5" Type="http://schemas.openxmlformats.org/officeDocument/2006/relationships/image" Target="../media/image17.jpg"/><Relationship Id="rId6" Type="http://schemas.openxmlformats.org/officeDocument/2006/relationships/image" Target="../media/image19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jpg"/><Relationship Id="rId4" Type="http://schemas.openxmlformats.org/officeDocument/2006/relationships/image" Target="../media/image15.png"/><Relationship Id="rId5" Type="http://schemas.openxmlformats.org/officeDocument/2006/relationships/image" Target="../media/image3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2"/>
          <p:cNvSpPr/>
          <p:nvPr/>
        </p:nvSpPr>
        <p:spPr>
          <a:xfrm>
            <a:off x="864037" y="3046333"/>
            <a:ext cx="129024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300"/>
              <a:buFont typeface="Comfortaa Medium"/>
              <a:buNone/>
            </a:pPr>
            <a:r>
              <a:rPr b="0" i="0" lang="en-US" sz="4300" u="none" cap="none" strike="noStrike">
                <a:solidFill>
                  <a:srgbClr val="FFFFFF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Творческий бот с искусственным интеллектом для художников</a:t>
            </a:r>
            <a:endParaRPr b="0" i="0" sz="4300" u="none" cap="none" strike="noStrike"/>
          </a:p>
        </p:txBody>
      </p:sp>
      <p:sp>
        <p:nvSpPr>
          <p:cNvPr id="53" name="Google Shape;53;p12"/>
          <p:cNvSpPr/>
          <p:nvPr/>
        </p:nvSpPr>
        <p:spPr>
          <a:xfrm>
            <a:off x="864037" y="4788218"/>
            <a:ext cx="12902327" cy="3950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SzPts val="1900"/>
              <a:buFont typeface="Arial"/>
              <a:buNone/>
            </a:pPr>
            <a:r>
              <a:t/>
            </a:r>
            <a:endParaRPr b="0" i="0" sz="1900" u="none" cap="none" strike="noStrike"/>
          </a:p>
        </p:txBody>
      </p:sp>
      <p:sp>
        <p:nvSpPr>
          <p:cNvPr id="54" name="Google Shape;54;p12"/>
          <p:cNvSpPr/>
          <p:nvPr/>
        </p:nvSpPr>
        <p:spPr>
          <a:xfrm>
            <a:off x="12179675" y="7297700"/>
            <a:ext cx="2450700" cy="912900"/>
          </a:xfrm>
          <a:prstGeom prst="rect">
            <a:avLst/>
          </a:prstGeom>
          <a:solidFill>
            <a:srgbClr val="25232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  <a:highlight>
                <a:srgbClr val="252324"/>
              </a:highlight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1"/>
          <p:cNvSpPr/>
          <p:nvPr/>
        </p:nvSpPr>
        <p:spPr>
          <a:xfrm>
            <a:off x="12808375" y="7681650"/>
            <a:ext cx="1821900" cy="548100"/>
          </a:xfrm>
          <a:prstGeom prst="rect">
            <a:avLst/>
          </a:prstGeom>
          <a:solidFill>
            <a:srgbClr val="18161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21"/>
          <p:cNvSpPr/>
          <p:nvPr/>
        </p:nvSpPr>
        <p:spPr>
          <a:xfrm>
            <a:off x="2179950" y="1266625"/>
            <a:ext cx="582900" cy="548100"/>
          </a:xfrm>
          <a:prstGeom prst="ellipse">
            <a:avLst/>
          </a:prstGeom>
          <a:solidFill>
            <a:srgbClr val="700F1A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8" name="Google Shape;208;p21" title="WM-Screenshots-20250525141658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25350" y="4521400"/>
            <a:ext cx="1828800" cy="2990850"/>
          </a:xfrm>
          <a:prstGeom prst="rect">
            <a:avLst/>
          </a:prstGeom>
          <a:noFill/>
          <a:ln cap="flat" cmpd="sng" w="9525">
            <a:solidFill>
              <a:srgbClr val="F9FBFD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09" name="Google Shape;209;p21" title="WM-Screenshots-20250525141713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87500" y="1094625"/>
            <a:ext cx="1828800" cy="3667125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10" name="Google Shape;210;p21" title="WM-Screenshots-20250525141746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34625" y="4507125"/>
            <a:ext cx="1857375" cy="3019425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11" name="Google Shape;211;p21" title="WM-Screenshots-20250525141614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57875" y="1104150"/>
            <a:ext cx="1790700" cy="2981325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12" name="Google Shape;212;p21" title="WM-Screenshots-20250525141630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648875" y="1094625"/>
            <a:ext cx="1838325" cy="3000375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13" name="Google Shape;213;p21"/>
          <p:cNvSpPr/>
          <p:nvPr/>
        </p:nvSpPr>
        <p:spPr>
          <a:xfrm>
            <a:off x="2179950" y="1895275"/>
            <a:ext cx="582900" cy="548100"/>
          </a:xfrm>
          <a:prstGeom prst="ellipse">
            <a:avLst/>
          </a:prstGeom>
          <a:solidFill>
            <a:srgbClr val="911B28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21"/>
          <p:cNvSpPr/>
          <p:nvPr/>
        </p:nvSpPr>
        <p:spPr>
          <a:xfrm>
            <a:off x="2179950" y="3152575"/>
            <a:ext cx="582900" cy="548100"/>
          </a:xfrm>
          <a:prstGeom prst="ellipse">
            <a:avLst/>
          </a:prstGeom>
          <a:solidFill>
            <a:srgbClr val="5A5A5A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21"/>
          <p:cNvSpPr/>
          <p:nvPr/>
        </p:nvSpPr>
        <p:spPr>
          <a:xfrm>
            <a:off x="2179950" y="3781225"/>
            <a:ext cx="582900" cy="5481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rgbClr val="F9FBF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21"/>
          <p:cNvSpPr/>
          <p:nvPr/>
        </p:nvSpPr>
        <p:spPr>
          <a:xfrm>
            <a:off x="2179950" y="2523925"/>
            <a:ext cx="582900" cy="548100"/>
          </a:xfrm>
          <a:prstGeom prst="ellipse">
            <a:avLst/>
          </a:prstGeom>
          <a:solidFill>
            <a:srgbClr val="CCCCCC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21"/>
          <p:cNvSpPr/>
          <p:nvPr/>
        </p:nvSpPr>
        <p:spPr>
          <a:xfrm>
            <a:off x="4630050" y="4507000"/>
            <a:ext cx="1861800" cy="94200"/>
          </a:xfrm>
          <a:prstGeom prst="rect">
            <a:avLst/>
          </a:prstGeom>
          <a:solidFill>
            <a:srgbClr val="48484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21"/>
          <p:cNvSpPr/>
          <p:nvPr/>
        </p:nvSpPr>
        <p:spPr>
          <a:xfrm>
            <a:off x="7225350" y="4521400"/>
            <a:ext cx="1828800" cy="94200"/>
          </a:xfrm>
          <a:prstGeom prst="rect">
            <a:avLst/>
          </a:prstGeom>
          <a:solidFill>
            <a:srgbClr val="48484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21"/>
          <p:cNvSpPr/>
          <p:nvPr/>
        </p:nvSpPr>
        <p:spPr>
          <a:xfrm>
            <a:off x="4634625" y="4601200"/>
            <a:ext cx="74400" cy="215700"/>
          </a:xfrm>
          <a:prstGeom prst="rect">
            <a:avLst/>
          </a:prstGeom>
          <a:solidFill>
            <a:srgbClr val="48484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21"/>
          <p:cNvSpPr/>
          <p:nvPr/>
        </p:nvSpPr>
        <p:spPr>
          <a:xfrm>
            <a:off x="6439550" y="4601200"/>
            <a:ext cx="52500" cy="215700"/>
          </a:xfrm>
          <a:prstGeom prst="rect">
            <a:avLst/>
          </a:prstGeom>
          <a:solidFill>
            <a:srgbClr val="48484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21"/>
          <p:cNvSpPr/>
          <p:nvPr/>
        </p:nvSpPr>
        <p:spPr>
          <a:xfrm>
            <a:off x="6648850" y="1094625"/>
            <a:ext cx="1838400" cy="94200"/>
          </a:xfrm>
          <a:prstGeom prst="rect">
            <a:avLst/>
          </a:prstGeom>
          <a:solidFill>
            <a:srgbClr val="48484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21"/>
          <p:cNvSpPr/>
          <p:nvPr/>
        </p:nvSpPr>
        <p:spPr>
          <a:xfrm>
            <a:off x="6648875" y="1168100"/>
            <a:ext cx="45300" cy="215700"/>
          </a:xfrm>
          <a:prstGeom prst="rect">
            <a:avLst/>
          </a:prstGeom>
          <a:solidFill>
            <a:srgbClr val="48484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21"/>
          <p:cNvSpPr/>
          <p:nvPr/>
        </p:nvSpPr>
        <p:spPr>
          <a:xfrm>
            <a:off x="9787500" y="1094625"/>
            <a:ext cx="1828800" cy="94200"/>
          </a:xfrm>
          <a:prstGeom prst="rect">
            <a:avLst/>
          </a:prstGeom>
          <a:solidFill>
            <a:srgbClr val="48484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21"/>
          <p:cNvSpPr/>
          <p:nvPr/>
        </p:nvSpPr>
        <p:spPr>
          <a:xfrm>
            <a:off x="9787500" y="1168925"/>
            <a:ext cx="52500" cy="215700"/>
          </a:xfrm>
          <a:prstGeom prst="rect">
            <a:avLst/>
          </a:prstGeom>
          <a:solidFill>
            <a:srgbClr val="48484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21"/>
          <p:cNvSpPr/>
          <p:nvPr/>
        </p:nvSpPr>
        <p:spPr>
          <a:xfrm>
            <a:off x="3620225" y="1178450"/>
            <a:ext cx="793800" cy="94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21"/>
          <p:cNvSpPr/>
          <p:nvPr/>
        </p:nvSpPr>
        <p:spPr>
          <a:xfrm>
            <a:off x="7225350" y="4601200"/>
            <a:ext cx="52500" cy="215700"/>
          </a:xfrm>
          <a:prstGeom prst="rect">
            <a:avLst/>
          </a:prstGeom>
          <a:solidFill>
            <a:srgbClr val="48484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21"/>
          <p:cNvSpPr/>
          <p:nvPr/>
        </p:nvSpPr>
        <p:spPr>
          <a:xfrm rot="5400000">
            <a:off x="5123900" y="6160300"/>
            <a:ext cx="2708100" cy="28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21"/>
          <p:cNvSpPr/>
          <p:nvPr/>
        </p:nvSpPr>
        <p:spPr>
          <a:xfrm rot="5400000">
            <a:off x="3290100" y="6160300"/>
            <a:ext cx="2708100" cy="28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21"/>
          <p:cNvSpPr/>
          <p:nvPr/>
        </p:nvSpPr>
        <p:spPr>
          <a:xfrm rot="5400000">
            <a:off x="5898450" y="6157325"/>
            <a:ext cx="2682000" cy="28200"/>
          </a:xfrm>
          <a:prstGeom prst="rect">
            <a:avLst/>
          </a:prstGeom>
          <a:solidFill>
            <a:srgbClr val="67676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21"/>
          <p:cNvSpPr/>
          <p:nvPr/>
        </p:nvSpPr>
        <p:spPr>
          <a:xfrm rot="5400000">
            <a:off x="5307575" y="2726075"/>
            <a:ext cx="2710800" cy="28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21"/>
          <p:cNvSpPr/>
          <p:nvPr/>
        </p:nvSpPr>
        <p:spPr>
          <a:xfrm rot="5400000">
            <a:off x="8120200" y="3066300"/>
            <a:ext cx="3362700" cy="28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21"/>
          <p:cNvSpPr/>
          <p:nvPr/>
        </p:nvSpPr>
        <p:spPr>
          <a:xfrm rot="-5400000">
            <a:off x="7088525" y="1006700"/>
            <a:ext cx="49800" cy="442200"/>
          </a:xfrm>
          <a:prstGeom prst="rect">
            <a:avLst/>
          </a:prstGeom>
          <a:solidFill>
            <a:srgbClr val="48484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21"/>
          <p:cNvSpPr/>
          <p:nvPr/>
        </p:nvSpPr>
        <p:spPr>
          <a:xfrm rot="-5400000">
            <a:off x="6941100" y="996275"/>
            <a:ext cx="57000" cy="442200"/>
          </a:xfrm>
          <a:prstGeom prst="rect">
            <a:avLst/>
          </a:prstGeom>
          <a:solidFill>
            <a:srgbClr val="48484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21"/>
          <p:cNvSpPr/>
          <p:nvPr/>
        </p:nvSpPr>
        <p:spPr>
          <a:xfrm rot="-5400000">
            <a:off x="6825425" y="1175450"/>
            <a:ext cx="15600" cy="104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21"/>
          <p:cNvSpPr/>
          <p:nvPr/>
        </p:nvSpPr>
        <p:spPr>
          <a:xfrm rot="-5400000">
            <a:off x="10221200" y="1003288"/>
            <a:ext cx="49800" cy="442200"/>
          </a:xfrm>
          <a:prstGeom prst="rect">
            <a:avLst/>
          </a:prstGeom>
          <a:solidFill>
            <a:srgbClr val="48484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21"/>
          <p:cNvSpPr/>
          <p:nvPr/>
        </p:nvSpPr>
        <p:spPr>
          <a:xfrm rot="-5400000">
            <a:off x="10073775" y="992863"/>
            <a:ext cx="57000" cy="442200"/>
          </a:xfrm>
          <a:prstGeom prst="rect">
            <a:avLst/>
          </a:prstGeom>
          <a:solidFill>
            <a:srgbClr val="48484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21"/>
          <p:cNvSpPr/>
          <p:nvPr/>
        </p:nvSpPr>
        <p:spPr>
          <a:xfrm rot="-5400000">
            <a:off x="9958100" y="1172038"/>
            <a:ext cx="15600" cy="104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21"/>
          <p:cNvSpPr/>
          <p:nvPr/>
        </p:nvSpPr>
        <p:spPr>
          <a:xfrm rot="-5400000">
            <a:off x="7658050" y="4430875"/>
            <a:ext cx="49800" cy="442200"/>
          </a:xfrm>
          <a:prstGeom prst="rect">
            <a:avLst/>
          </a:prstGeom>
          <a:solidFill>
            <a:srgbClr val="48484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21"/>
          <p:cNvSpPr/>
          <p:nvPr/>
        </p:nvSpPr>
        <p:spPr>
          <a:xfrm rot="-5400000">
            <a:off x="7510625" y="4420450"/>
            <a:ext cx="57000" cy="442200"/>
          </a:xfrm>
          <a:prstGeom prst="rect">
            <a:avLst/>
          </a:prstGeom>
          <a:solidFill>
            <a:srgbClr val="48484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21"/>
          <p:cNvSpPr/>
          <p:nvPr/>
        </p:nvSpPr>
        <p:spPr>
          <a:xfrm rot="-5400000">
            <a:off x="7394950" y="4599625"/>
            <a:ext cx="15600" cy="104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21"/>
          <p:cNvSpPr/>
          <p:nvPr/>
        </p:nvSpPr>
        <p:spPr>
          <a:xfrm rot="-5400000">
            <a:off x="5073550" y="4419025"/>
            <a:ext cx="49800" cy="442200"/>
          </a:xfrm>
          <a:prstGeom prst="rect">
            <a:avLst/>
          </a:prstGeom>
          <a:solidFill>
            <a:srgbClr val="48484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21"/>
          <p:cNvSpPr/>
          <p:nvPr/>
        </p:nvSpPr>
        <p:spPr>
          <a:xfrm rot="-5400000">
            <a:off x="4920125" y="4414450"/>
            <a:ext cx="69000" cy="442200"/>
          </a:xfrm>
          <a:prstGeom prst="rect">
            <a:avLst/>
          </a:prstGeom>
          <a:solidFill>
            <a:srgbClr val="48484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21"/>
          <p:cNvSpPr/>
          <p:nvPr/>
        </p:nvSpPr>
        <p:spPr>
          <a:xfrm rot="-5400000">
            <a:off x="4812200" y="4604875"/>
            <a:ext cx="15600" cy="104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21"/>
          <p:cNvSpPr txBox="1"/>
          <p:nvPr/>
        </p:nvSpPr>
        <p:spPr>
          <a:xfrm>
            <a:off x="5750200" y="316875"/>
            <a:ext cx="3305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Comfortaa SemiBold"/>
                <a:ea typeface="Comfortaa SemiBold"/>
                <a:cs typeface="Comfortaa SemiBold"/>
                <a:sym typeface="Comfortaa SemiBold"/>
              </a:rPr>
              <a:t>Дизайн в FIGMA</a:t>
            </a:r>
            <a:endParaRPr sz="2000">
              <a:solidFill>
                <a:schemeClr val="lt1"/>
              </a:solidFill>
              <a:latin typeface="Comfortaa SemiBold"/>
              <a:ea typeface="Comfortaa SemiBold"/>
              <a:cs typeface="Comfortaa SemiBold"/>
              <a:sym typeface="Comfortaa SemiBold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50" name="Google Shape;250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32577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22"/>
          <p:cNvSpPr/>
          <p:nvPr/>
        </p:nvSpPr>
        <p:spPr>
          <a:xfrm>
            <a:off x="797004" y="626150"/>
            <a:ext cx="5060633" cy="6324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1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50"/>
              <a:buFont typeface="Comfortaa Medium"/>
              <a:buNone/>
            </a:pPr>
            <a:r>
              <a:rPr b="0" i="0" lang="en-US" sz="3950" u="none" cap="none" strike="noStrike">
                <a:solidFill>
                  <a:srgbClr val="FFFFFF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Перспективы </a:t>
            </a:r>
            <a:endParaRPr b="0" i="0" sz="3950" u="none" cap="none" strike="noStrike"/>
          </a:p>
        </p:txBody>
      </p:sp>
      <p:pic>
        <p:nvPicPr>
          <p:cNvPr descr="preencoded.png" id="252" name="Google Shape;252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7004" y="1600200"/>
            <a:ext cx="1138595" cy="1366361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22"/>
          <p:cNvSpPr/>
          <p:nvPr/>
        </p:nvSpPr>
        <p:spPr>
          <a:xfrm>
            <a:off x="2200939" y="3646886"/>
            <a:ext cx="2530200" cy="3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641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950"/>
              <a:buFont typeface="Comfortaa Medium"/>
              <a:buNone/>
            </a:pPr>
            <a:r>
              <a:rPr b="0" i="0" lang="en-US" sz="1950" u="none" cap="none" strike="noStrike">
                <a:solidFill>
                  <a:srgbClr val="E5E0DF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Новые функции</a:t>
            </a:r>
            <a:endParaRPr b="0" i="0" sz="1950" u="none" cap="none" strike="noStrike"/>
          </a:p>
        </p:txBody>
      </p:sp>
      <p:pic>
        <p:nvPicPr>
          <p:cNvPr descr="preencoded.png" id="254" name="Google Shape;254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97004" y="2966561"/>
            <a:ext cx="1138595" cy="1636752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22"/>
          <p:cNvSpPr/>
          <p:nvPr/>
        </p:nvSpPr>
        <p:spPr>
          <a:xfrm>
            <a:off x="2200939" y="5148472"/>
            <a:ext cx="2530200" cy="3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641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950"/>
              <a:buFont typeface="Comfortaa Medium"/>
              <a:buNone/>
            </a:pPr>
            <a:r>
              <a:rPr b="0" i="0" lang="en-US" sz="1950" u="none" cap="none" strike="noStrike">
                <a:solidFill>
                  <a:srgbClr val="E5E0DF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Интеграция</a:t>
            </a:r>
            <a:endParaRPr b="0" i="0" sz="1950" u="none" cap="none" strike="noStrike"/>
          </a:p>
        </p:txBody>
      </p:sp>
      <p:pic>
        <p:nvPicPr>
          <p:cNvPr descr="preencoded.png" id="256" name="Google Shape;256;p2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7004" y="4603313"/>
            <a:ext cx="1138595" cy="1366361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22"/>
          <p:cNvSpPr/>
          <p:nvPr/>
        </p:nvSpPr>
        <p:spPr>
          <a:xfrm>
            <a:off x="2200989" y="6609936"/>
            <a:ext cx="2530200" cy="3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641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950"/>
              <a:buFont typeface="Comfortaa Medium"/>
              <a:buNone/>
            </a:pPr>
            <a:r>
              <a:rPr b="0" i="0" lang="en-US" sz="1950" u="none" cap="none" strike="noStrike">
                <a:solidFill>
                  <a:srgbClr val="E5E0DF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Комьюнити</a:t>
            </a:r>
            <a:endParaRPr b="0" i="0" sz="1950" u="none" cap="none" strike="noStrike"/>
          </a:p>
        </p:txBody>
      </p:sp>
      <p:pic>
        <p:nvPicPr>
          <p:cNvPr descr="preencoded.png" id="258" name="Google Shape;258;p2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97004" y="5969675"/>
            <a:ext cx="1138595" cy="1636752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22"/>
          <p:cNvSpPr/>
          <p:nvPr/>
        </p:nvSpPr>
        <p:spPr>
          <a:xfrm>
            <a:off x="2200997" y="2145275"/>
            <a:ext cx="2659800" cy="3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641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950"/>
              <a:buFont typeface="Comfortaa Medium"/>
              <a:buNone/>
            </a:pPr>
            <a:r>
              <a:rPr lang="en-US" sz="1950">
                <a:solidFill>
                  <a:srgbClr val="E5E0DF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Выпуск продукта</a:t>
            </a:r>
            <a:endParaRPr b="0" i="0" sz="1950" u="none" cap="none" strike="noStrike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3"/>
          <p:cNvSpPr/>
          <p:nvPr/>
        </p:nvSpPr>
        <p:spPr>
          <a:xfrm>
            <a:off x="864037" y="967938"/>
            <a:ext cx="5486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300"/>
              <a:buFont typeface="Comfortaa Medium"/>
              <a:buNone/>
            </a:pPr>
            <a:r>
              <a:rPr b="0" i="0" lang="en-US" sz="4300" u="none" cap="none" strike="noStrike">
                <a:solidFill>
                  <a:srgbClr val="FFFFFF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Заключение</a:t>
            </a:r>
            <a:endParaRPr b="0" i="0" sz="4300" u="none" cap="none" strike="noStrike"/>
          </a:p>
        </p:txBody>
      </p:sp>
      <p:sp>
        <p:nvSpPr>
          <p:cNvPr id="266" name="Google Shape;266;p23"/>
          <p:cNvSpPr/>
          <p:nvPr/>
        </p:nvSpPr>
        <p:spPr>
          <a:xfrm>
            <a:off x="864000" y="2701300"/>
            <a:ext cx="12902400" cy="15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900"/>
              <a:buFont typeface="Comfortaa"/>
              <a:buNone/>
            </a:pPr>
            <a:r>
              <a:rPr b="1" lang="en-US" sz="2700">
                <a:solidFill>
                  <a:srgbClr val="E5E0DF"/>
                </a:solidFill>
                <a:latin typeface="Comfortaa"/>
                <a:ea typeface="Comfortaa"/>
                <a:cs typeface="Comfortaa"/>
                <a:sym typeface="Comfortaa"/>
              </a:rPr>
              <a:t>Наш т</a:t>
            </a:r>
            <a:r>
              <a:rPr b="1" i="0" lang="en-US" sz="2700" u="none" cap="none" strike="noStrike">
                <a:solidFill>
                  <a:srgbClr val="E5E0DF"/>
                </a:solidFill>
                <a:latin typeface="Comfortaa"/>
                <a:ea typeface="Comfortaa"/>
                <a:cs typeface="Comfortaa"/>
                <a:sym typeface="Comfortaa"/>
              </a:rPr>
              <a:t>ворческий Telegram-бот</a:t>
            </a:r>
            <a:r>
              <a:rPr b="0" i="0" lang="en-US" sz="2700" u="none" cap="none" strike="noStrike">
                <a:solidFill>
                  <a:srgbClr val="E5E0DF"/>
                </a:solidFill>
                <a:latin typeface="Comfortaa"/>
                <a:ea typeface="Comfortaa"/>
                <a:cs typeface="Comfortaa"/>
                <a:sym typeface="Comfortaa"/>
              </a:rPr>
              <a:t> объединяет генерацию идей, мотивацию и практику для художников и дизайнеров.</a:t>
            </a:r>
            <a:endParaRPr b="0" i="0" sz="2700" u="none" cap="none" strike="noStrike"/>
          </a:p>
        </p:txBody>
      </p:sp>
      <p:sp>
        <p:nvSpPr>
          <p:cNvPr id="267" name="Google Shape;267;p23"/>
          <p:cNvSpPr/>
          <p:nvPr/>
        </p:nvSpPr>
        <p:spPr>
          <a:xfrm>
            <a:off x="864000" y="4555555"/>
            <a:ext cx="12902400" cy="141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900"/>
              <a:buFont typeface="Comfortaa"/>
              <a:buNone/>
            </a:pPr>
            <a:r>
              <a:rPr b="0" i="0" lang="en-US" sz="2700" u="none" cap="none" strike="noStrike">
                <a:solidFill>
                  <a:srgbClr val="E5E0DF"/>
                </a:solidFill>
                <a:latin typeface="Comfortaa"/>
                <a:ea typeface="Comfortaa"/>
                <a:cs typeface="Comfortaa"/>
                <a:sym typeface="Comfortaa"/>
              </a:rPr>
              <a:t>Этот бот действительно нужен рынку, и он открывает перспективы для развития в области креативных инструментов.</a:t>
            </a:r>
            <a:endParaRPr b="0" i="0" sz="2700" u="none" cap="none" strike="noStrike"/>
          </a:p>
        </p:txBody>
      </p:sp>
      <p:sp>
        <p:nvSpPr>
          <p:cNvPr id="268" name="Google Shape;268;p23"/>
          <p:cNvSpPr/>
          <p:nvPr/>
        </p:nvSpPr>
        <p:spPr>
          <a:xfrm>
            <a:off x="12808375" y="7681650"/>
            <a:ext cx="1821900" cy="548100"/>
          </a:xfrm>
          <a:prstGeom prst="rect">
            <a:avLst/>
          </a:prstGeom>
          <a:solidFill>
            <a:srgbClr val="18161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4"/>
          <p:cNvSpPr/>
          <p:nvPr/>
        </p:nvSpPr>
        <p:spPr>
          <a:xfrm>
            <a:off x="12808375" y="7681650"/>
            <a:ext cx="1821900" cy="548100"/>
          </a:xfrm>
          <a:prstGeom prst="rect">
            <a:avLst/>
          </a:prstGeom>
          <a:solidFill>
            <a:srgbClr val="18161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5" name="Google Shape;275;p24" title="df76ff80b6efc974e50fe9089ba17807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4707575" cy="822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60" name="Google Shape;60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3"/>
          <p:cNvSpPr/>
          <p:nvPr/>
        </p:nvSpPr>
        <p:spPr>
          <a:xfrm>
            <a:off x="1959050" y="4142575"/>
            <a:ext cx="185100" cy="2740800"/>
          </a:xfrm>
          <a:prstGeom prst="roundRect">
            <a:avLst>
              <a:gd fmla="val 56007" name="adj"/>
            </a:avLst>
          </a:prstGeom>
          <a:solidFill>
            <a:srgbClr val="790709"/>
          </a:solidFill>
          <a:ln cap="flat" cmpd="sng" w="15225">
            <a:solidFill>
              <a:srgbClr val="92202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13"/>
          <p:cNvSpPr/>
          <p:nvPr/>
        </p:nvSpPr>
        <p:spPr>
          <a:xfrm>
            <a:off x="2711500" y="4142575"/>
            <a:ext cx="5780100" cy="285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900"/>
              <a:buFont typeface="Comfortaa"/>
              <a:buNone/>
            </a:pPr>
            <a:r>
              <a:rPr b="1" i="0" lang="en-US" sz="2600" u="none" cap="none" strike="noStrike">
                <a:solidFill>
                  <a:srgbClr val="E5E0DF"/>
                </a:solidFill>
                <a:latin typeface="Comfortaa"/>
                <a:ea typeface="Comfortaa"/>
                <a:cs typeface="Comfortaa"/>
                <a:sym typeface="Comfortaa"/>
              </a:rPr>
              <a:t>Проблема</a:t>
            </a:r>
            <a:br>
              <a:rPr b="0" i="0" lang="en-US" sz="2400" u="none" cap="none" strike="noStrike">
                <a:solidFill>
                  <a:srgbClr val="E5E0DF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lang="en-US" sz="2400">
                <a:solidFill>
                  <a:schemeClr val="lt1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Существующие сервисы не учитывают уровень пользователя и не решают проблему ступора. </a:t>
            </a:r>
            <a:endParaRPr i="0" sz="2400" u="none" cap="none" strike="noStrike">
              <a:solidFill>
                <a:schemeClr val="lt1"/>
              </a:solidFill>
              <a:latin typeface="Comfortaa Medium"/>
              <a:ea typeface="Comfortaa Medium"/>
              <a:cs typeface="Comfortaa Medium"/>
              <a:sym typeface="Comfortaa Medium"/>
            </a:endParaRPr>
          </a:p>
        </p:txBody>
      </p:sp>
      <p:sp>
        <p:nvSpPr>
          <p:cNvPr id="63" name="Google Shape;63;p13"/>
          <p:cNvSpPr/>
          <p:nvPr/>
        </p:nvSpPr>
        <p:spPr>
          <a:xfrm>
            <a:off x="12179675" y="7297700"/>
            <a:ext cx="2450700" cy="9129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  <a:highlight>
                <a:srgbClr val="252324"/>
              </a:highlight>
            </a:endParaRPr>
          </a:p>
        </p:txBody>
      </p:sp>
      <p:sp>
        <p:nvSpPr>
          <p:cNvPr id="64" name="Google Shape;64;p13"/>
          <p:cNvSpPr/>
          <p:nvPr/>
        </p:nvSpPr>
        <p:spPr>
          <a:xfrm>
            <a:off x="1224075" y="368525"/>
            <a:ext cx="185100" cy="3033000"/>
          </a:xfrm>
          <a:prstGeom prst="roundRect">
            <a:avLst>
              <a:gd fmla="val 56007" name="adj"/>
            </a:avLst>
          </a:prstGeom>
          <a:solidFill>
            <a:srgbClr val="790709"/>
          </a:solidFill>
          <a:ln cap="flat" cmpd="sng" w="15225">
            <a:solidFill>
              <a:srgbClr val="92202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13"/>
          <p:cNvSpPr/>
          <p:nvPr/>
        </p:nvSpPr>
        <p:spPr>
          <a:xfrm>
            <a:off x="1572500" y="497800"/>
            <a:ext cx="6873300" cy="309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900"/>
              <a:buFont typeface="Comfortaa"/>
              <a:buNone/>
            </a:pPr>
            <a:r>
              <a:rPr b="1" i="0" lang="en-US" sz="2600" u="none" cap="none" strike="noStrike">
                <a:solidFill>
                  <a:srgbClr val="E5E0DF"/>
                </a:solidFill>
                <a:latin typeface="Comfortaa"/>
                <a:ea typeface="Comfortaa"/>
                <a:cs typeface="Comfortaa"/>
                <a:sym typeface="Comfortaa"/>
              </a:rPr>
              <a:t>Актуальность</a:t>
            </a:r>
            <a:br>
              <a:rPr b="0" i="0" lang="en-US" sz="2400" u="none" cap="none" strike="noStrike">
                <a:solidFill>
                  <a:srgbClr val="E5E0DF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lang="en-US" sz="2400">
                <a:solidFill>
                  <a:schemeClr val="lt1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Творческим профессионалам нужен инструмент для быстрого преодоления кризиса идей и для поиска вдохновления.</a:t>
            </a:r>
            <a:endParaRPr i="0" sz="4000" u="none" cap="none" strike="noStrike">
              <a:solidFill>
                <a:schemeClr val="lt1"/>
              </a:solidFill>
              <a:latin typeface="Comfortaa Medium"/>
              <a:ea typeface="Comfortaa Medium"/>
              <a:cs typeface="Comfortaa Medium"/>
              <a:sym typeface="Comfortaa Medium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71" name="Google Shape;71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731600" y="0"/>
            <a:ext cx="516175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4"/>
          <p:cNvSpPr/>
          <p:nvPr/>
        </p:nvSpPr>
        <p:spPr>
          <a:xfrm>
            <a:off x="6363300" y="1714525"/>
            <a:ext cx="1365600" cy="4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416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400"/>
              <a:buFont typeface="Comfortaa"/>
              <a:buNone/>
            </a:pPr>
            <a:r>
              <a:rPr b="1" i="0" lang="en-US" sz="3400" u="none" cap="none" strike="noStrike">
                <a:solidFill>
                  <a:srgbClr val="E5E0DF"/>
                </a:solidFill>
                <a:latin typeface="Comfortaa"/>
                <a:ea typeface="Comfortaa"/>
                <a:cs typeface="Comfortaa"/>
                <a:sym typeface="Comfortaa"/>
              </a:rPr>
              <a:t>Цель</a:t>
            </a:r>
            <a:endParaRPr b="0" i="0" sz="3400" u="none" cap="none" strike="noStrike"/>
          </a:p>
        </p:txBody>
      </p:sp>
      <p:sp>
        <p:nvSpPr>
          <p:cNvPr id="73" name="Google Shape;73;p14"/>
          <p:cNvSpPr/>
          <p:nvPr/>
        </p:nvSpPr>
        <p:spPr>
          <a:xfrm>
            <a:off x="5966562" y="2514900"/>
            <a:ext cx="7416000" cy="4079700"/>
          </a:xfrm>
          <a:prstGeom prst="roundRect">
            <a:avLst>
              <a:gd fmla="val 2542" name="adj"/>
            </a:avLst>
          </a:prstGeom>
          <a:solidFill>
            <a:srgbClr val="790709"/>
          </a:solidFill>
          <a:ln cap="flat" cmpd="sng" w="15225">
            <a:solidFill>
              <a:srgbClr val="92202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14"/>
          <p:cNvSpPr/>
          <p:nvPr/>
        </p:nvSpPr>
        <p:spPr>
          <a:xfrm>
            <a:off x="6228618" y="2776957"/>
            <a:ext cx="6891900" cy="35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900"/>
              <a:buFont typeface="Comfortaa"/>
              <a:buNone/>
            </a:pPr>
            <a:r>
              <a:rPr lang="en-US" sz="25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Создать Telegram-бота, который будет выдавать идеи, бороться с кризисами вдохновения и поддерживать ритм работы через задания и мотивацию, упрощая творческий процесс.</a:t>
            </a:r>
            <a:endParaRPr i="0" sz="3200" u="none" cap="none" strike="noStrike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75" name="Google Shape;75;p14"/>
          <p:cNvSpPr/>
          <p:nvPr/>
        </p:nvSpPr>
        <p:spPr>
          <a:xfrm>
            <a:off x="12772475" y="7584800"/>
            <a:ext cx="1857900" cy="644700"/>
          </a:xfrm>
          <a:prstGeom prst="rect">
            <a:avLst/>
          </a:prstGeom>
          <a:solidFill>
            <a:srgbClr val="18161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/>
          <p:nvPr/>
        </p:nvSpPr>
        <p:spPr>
          <a:xfrm>
            <a:off x="864049" y="1300401"/>
            <a:ext cx="6005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300"/>
              <a:buFont typeface="Comfortaa Medium"/>
              <a:buNone/>
            </a:pPr>
            <a:r>
              <a:rPr b="0" i="0" lang="en-US" sz="4300" u="none" cap="none" strike="noStrike">
                <a:solidFill>
                  <a:srgbClr val="FFFFFF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Целевая аудитория</a:t>
            </a:r>
            <a:endParaRPr b="0" i="0" sz="4300" u="none" cap="none" strike="noStrike"/>
          </a:p>
        </p:txBody>
      </p:sp>
      <p:sp>
        <p:nvSpPr>
          <p:cNvPr id="82" name="Google Shape;82;p15"/>
          <p:cNvSpPr/>
          <p:nvPr/>
        </p:nvSpPr>
        <p:spPr>
          <a:xfrm>
            <a:off x="715550" y="3218975"/>
            <a:ext cx="6685500" cy="23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900"/>
              <a:buFont typeface="Comfortaa"/>
              <a:buNone/>
            </a:pPr>
            <a:r>
              <a:rPr b="1" lang="en-US" sz="2800">
                <a:solidFill>
                  <a:srgbClr val="E5E0DF"/>
                </a:solidFill>
                <a:latin typeface="Comfortaa"/>
                <a:ea typeface="Comfortaa"/>
                <a:cs typeface="Comfortaa"/>
                <a:sym typeface="Comfortaa"/>
              </a:rPr>
              <a:t>1.</a:t>
            </a:r>
            <a:r>
              <a:rPr b="1" i="0" lang="en-US" sz="2800" u="none" cap="none" strike="noStrike">
                <a:solidFill>
                  <a:srgbClr val="E5E0DF"/>
                </a:solidFill>
                <a:latin typeface="Comfortaa"/>
                <a:ea typeface="Comfortaa"/>
                <a:cs typeface="Comfortaa"/>
                <a:sym typeface="Comfortaa"/>
              </a:rPr>
              <a:t>Начинающие художники</a:t>
            </a:r>
            <a:r>
              <a:rPr b="0" i="0" lang="en-US" sz="2800" u="none" cap="none" strike="noStrike">
                <a:solidFill>
                  <a:srgbClr val="E5E0DF"/>
                </a:solidFill>
                <a:latin typeface="Comfortaa"/>
                <a:ea typeface="Comfortaa"/>
                <a:cs typeface="Comfortaa"/>
                <a:sym typeface="Comfortaa"/>
              </a:rPr>
              <a:t> </a:t>
            </a:r>
            <a:endParaRPr b="0" i="0" sz="2800" u="none" cap="none" strike="noStrike">
              <a:solidFill>
                <a:srgbClr val="E5E0DF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900"/>
              <a:buFont typeface="Comfortaa"/>
              <a:buNone/>
            </a:pPr>
            <a:r>
              <a:rPr b="1" lang="en-US" sz="2800">
                <a:solidFill>
                  <a:srgbClr val="E5E0DF"/>
                </a:solidFill>
                <a:latin typeface="Comfortaa"/>
                <a:ea typeface="Comfortaa"/>
                <a:cs typeface="Comfortaa"/>
                <a:sym typeface="Comfortaa"/>
              </a:rPr>
              <a:t>2.Профессиональные дизайнеры</a:t>
            </a:r>
            <a:endParaRPr b="1" sz="2800">
              <a:solidFill>
                <a:srgbClr val="E5E0DF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900"/>
              <a:buFont typeface="Comfortaa"/>
              <a:buNone/>
            </a:pPr>
            <a:r>
              <a:rPr b="1" lang="en-US" sz="2800">
                <a:solidFill>
                  <a:srgbClr val="E5E0DF"/>
                </a:solidFill>
                <a:latin typeface="Comfortaa"/>
                <a:ea typeface="Comfortaa"/>
                <a:cs typeface="Comfortaa"/>
                <a:sym typeface="Comfortaa"/>
              </a:rPr>
              <a:t>3.Иллюстраторы</a:t>
            </a:r>
            <a:endParaRPr b="1" sz="2800">
              <a:solidFill>
                <a:srgbClr val="E5E0D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descr="preencoded.png" id="83" name="Google Shape;83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23929" y="2538889"/>
            <a:ext cx="6150054" cy="4207907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5"/>
          <p:cNvSpPr/>
          <p:nvPr/>
        </p:nvSpPr>
        <p:spPr>
          <a:xfrm>
            <a:off x="12808375" y="7681650"/>
            <a:ext cx="1821900" cy="548100"/>
          </a:xfrm>
          <a:prstGeom prst="rect">
            <a:avLst/>
          </a:prstGeom>
          <a:solidFill>
            <a:srgbClr val="18161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6"/>
          <p:cNvSpPr/>
          <p:nvPr/>
        </p:nvSpPr>
        <p:spPr>
          <a:xfrm>
            <a:off x="12808375" y="7681650"/>
            <a:ext cx="1821900" cy="548100"/>
          </a:xfrm>
          <a:prstGeom prst="rect">
            <a:avLst/>
          </a:prstGeom>
          <a:solidFill>
            <a:srgbClr val="18161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16"/>
          <p:cNvSpPr txBox="1"/>
          <p:nvPr/>
        </p:nvSpPr>
        <p:spPr>
          <a:xfrm>
            <a:off x="475200" y="473500"/>
            <a:ext cx="19335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>
                <a:solidFill>
                  <a:schemeClr val="lt1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Видео</a:t>
            </a:r>
            <a:endParaRPr sz="3100">
              <a:solidFill>
                <a:schemeClr val="lt1"/>
              </a:solidFill>
              <a:latin typeface="Comfortaa Medium"/>
              <a:ea typeface="Comfortaa Medium"/>
              <a:cs typeface="Comfortaa Medium"/>
              <a:sym typeface="Comfortaa Medium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7"/>
          <p:cNvSpPr/>
          <p:nvPr/>
        </p:nvSpPr>
        <p:spPr>
          <a:xfrm>
            <a:off x="4797654" y="441850"/>
            <a:ext cx="38553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300"/>
              <a:buFont typeface="Comfortaa Medium"/>
              <a:buNone/>
            </a:pPr>
            <a:r>
              <a:rPr lang="en-US" sz="3500">
                <a:solidFill>
                  <a:srgbClr val="FFFFFF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Наша команда</a:t>
            </a:r>
            <a:endParaRPr b="0" i="0" sz="3500" u="none" cap="none" strike="noStrike"/>
          </a:p>
        </p:txBody>
      </p:sp>
      <p:sp>
        <p:nvSpPr>
          <p:cNvPr id="98" name="Google Shape;98;p17"/>
          <p:cNvSpPr/>
          <p:nvPr/>
        </p:nvSpPr>
        <p:spPr>
          <a:xfrm>
            <a:off x="12808375" y="7681650"/>
            <a:ext cx="1821900" cy="548100"/>
          </a:xfrm>
          <a:prstGeom prst="rect">
            <a:avLst/>
          </a:prstGeom>
          <a:solidFill>
            <a:srgbClr val="18161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7"/>
          <p:cNvSpPr/>
          <p:nvPr/>
        </p:nvSpPr>
        <p:spPr>
          <a:xfrm>
            <a:off x="4284550" y="1351925"/>
            <a:ext cx="2442900" cy="3476100"/>
          </a:xfrm>
          <a:prstGeom prst="roundRect">
            <a:avLst>
              <a:gd fmla="val 16667" name="adj"/>
            </a:avLst>
          </a:prstGeom>
          <a:solidFill>
            <a:srgbClr val="79070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0" name="Google Shape;100;p17" title="image_2025-05-25_15-58-5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07301" y="1910900"/>
            <a:ext cx="1911850" cy="1780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01" name="Google Shape;101;p17"/>
          <p:cNvSpPr txBox="1"/>
          <p:nvPr/>
        </p:nvSpPr>
        <p:spPr>
          <a:xfrm>
            <a:off x="4550050" y="1393350"/>
            <a:ext cx="19119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lt1"/>
                </a:solidFill>
                <a:latin typeface="Comfortaa SemiBold"/>
                <a:ea typeface="Comfortaa SemiBold"/>
                <a:cs typeface="Comfortaa SemiBold"/>
                <a:sym typeface="Comfortaa SemiBold"/>
              </a:rPr>
              <a:t>Чазов Никита</a:t>
            </a:r>
            <a:endParaRPr sz="1700">
              <a:solidFill>
                <a:schemeClr val="lt1"/>
              </a:solidFill>
              <a:latin typeface="Comfortaa SemiBold"/>
              <a:ea typeface="Comfortaa SemiBold"/>
              <a:cs typeface="Comfortaa SemiBold"/>
              <a:sym typeface="Comfortaa SemiBold"/>
            </a:endParaRPr>
          </a:p>
        </p:txBody>
      </p:sp>
      <p:sp>
        <p:nvSpPr>
          <p:cNvPr id="102" name="Google Shape;102;p17"/>
          <p:cNvSpPr/>
          <p:nvPr/>
        </p:nvSpPr>
        <p:spPr>
          <a:xfrm>
            <a:off x="1083000" y="1351925"/>
            <a:ext cx="2442900" cy="3476100"/>
          </a:xfrm>
          <a:prstGeom prst="roundRect">
            <a:avLst>
              <a:gd fmla="val 16667" name="adj"/>
            </a:avLst>
          </a:prstGeom>
          <a:solidFill>
            <a:srgbClr val="79070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17"/>
          <p:cNvSpPr txBox="1"/>
          <p:nvPr/>
        </p:nvSpPr>
        <p:spPr>
          <a:xfrm>
            <a:off x="1266700" y="1393350"/>
            <a:ext cx="22011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lt1"/>
                </a:solidFill>
                <a:latin typeface="Comfortaa SemiBold"/>
                <a:ea typeface="Comfortaa SemiBold"/>
                <a:cs typeface="Comfortaa SemiBold"/>
                <a:sym typeface="Comfortaa SemiBold"/>
              </a:rPr>
              <a:t>Лушников Иван</a:t>
            </a:r>
            <a:endParaRPr sz="1700">
              <a:solidFill>
                <a:schemeClr val="lt1"/>
              </a:solidFill>
              <a:latin typeface="Comfortaa SemiBold"/>
              <a:ea typeface="Comfortaa SemiBold"/>
              <a:cs typeface="Comfortaa SemiBold"/>
              <a:sym typeface="Comfortaa SemiBold"/>
            </a:endParaRPr>
          </a:p>
        </p:txBody>
      </p:sp>
      <p:pic>
        <p:nvPicPr>
          <p:cNvPr id="104" name="Google Shape;104;p17" title="photo_2025-05-25_16-11-11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90100" y="1910899"/>
            <a:ext cx="1428698" cy="1780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05" name="Google Shape;105;p17"/>
          <p:cNvSpPr/>
          <p:nvPr/>
        </p:nvSpPr>
        <p:spPr>
          <a:xfrm>
            <a:off x="10687650" y="3349750"/>
            <a:ext cx="2442900" cy="4085400"/>
          </a:xfrm>
          <a:prstGeom prst="roundRect">
            <a:avLst>
              <a:gd fmla="val 16667" name="adj"/>
            </a:avLst>
          </a:prstGeom>
          <a:solidFill>
            <a:srgbClr val="79070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7"/>
          <p:cNvSpPr txBox="1"/>
          <p:nvPr/>
        </p:nvSpPr>
        <p:spPr>
          <a:xfrm>
            <a:off x="10846350" y="3526600"/>
            <a:ext cx="21255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lt1"/>
                </a:solidFill>
                <a:latin typeface="Comfortaa SemiBold"/>
                <a:ea typeface="Comfortaa SemiBold"/>
                <a:cs typeface="Comfortaa SemiBold"/>
                <a:sym typeface="Comfortaa SemiBold"/>
              </a:rPr>
              <a:t>Марина Герман</a:t>
            </a:r>
            <a:endParaRPr sz="1700">
              <a:solidFill>
                <a:schemeClr val="lt1"/>
              </a:solidFill>
              <a:latin typeface="Comfortaa SemiBold"/>
              <a:ea typeface="Comfortaa SemiBold"/>
              <a:cs typeface="Comfortaa SemiBold"/>
              <a:sym typeface="Comfortaa SemiBold"/>
            </a:endParaRPr>
          </a:p>
        </p:txBody>
      </p:sp>
      <p:sp>
        <p:nvSpPr>
          <p:cNvPr id="107" name="Google Shape;107;p17"/>
          <p:cNvSpPr/>
          <p:nvPr/>
        </p:nvSpPr>
        <p:spPr>
          <a:xfrm>
            <a:off x="7486100" y="3349825"/>
            <a:ext cx="2672700" cy="4085400"/>
          </a:xfrm>
          <a:prstGeom prst="roundRect">
            <a:avLst>
              <a:gd fmla="val 16667" name="adj"/>
            </a:avLst>
          </a:prstGeom>
          <a:solidFill>
            <a:srgbClr val="79070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17"/>
          <p:cNvSpPr txBox="1"/>
          <p:nvPr/>
        </p:nvSpPr>
        <p:spPr>
          <a:xfrm>
            <a:off x="7813850" y="3526600"/>
            <a:ext cx="20172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lt1"/>
                </a:solidFill>
                <a:latin typeface="Comfortaa SemiBold"/>
                <a:ea typeface="Comfortaa SemiBold"/>
                <a:cs typeface="Comfortaa SemiBold"/>
                <a:sym typeface="Comfortaa SemiBold"/>
              </a:rPr>
              <a:t>Артем Матюшечкин</a:t>
            </a:r>
            <a:endParaRPr sz="1700">
              <a:solidFill>
                <a:schemeClr val="lt1"/>
              </a:solidFill>
              <a:latin typeface="Comfortaa SemiBold"/>
              <a:ea typeface="Comfortaa SemiBold"/>
              <a:cs typeface="Comfortaa SemiBold"/>
              <a:sym typeface="Comfortaa SemiBold"/>
            </a:endParaRPr>
          </a:p>
        </p:txBody>
      </p:sp>
      <p:pic>
        <p:nvPicPr>
          <p:cNvPr id="109" name="Google Shape;109;p17" title="photo_2025-05-22_13-45-37.jp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917450" y="4013613"/>
            <a:ext cx="1821899" cy="1913069"/>
          </a:xfrm>
          <a:prstGeom prst="rect">
            <a:avLst/>
          </a:prstGeom>
          <a:noFill/>
          <a:ln cap="flat" cmpd="sng" w="9525">
            <a:solidFill>
              <a:srgbClr val="181617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10" name="Google Shape;110;p17" title="photo_2024-05-29_13-38-16.jp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974614" y="4234600"/>
            <a:ext cx="1695650" cy="169565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11" name="Google Shape;111;p17"/>
          <p:cNvSpPr txBox="1"/>
          <p:nvPr/>
        </p:nvSpPr>
        <p:spPr>
          <a:xfrm>
            <a:off x="10901425" y="5967300"/>
            <a:ext cx="2346900" cy="13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Наставник</a:t>
            </a:r>
            <a:endParaRPr sz="17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(</a:t>
            </a:r>
            <a:r>
              <a:rPr lang="en-US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Педагог доп. образования по направлению графический дизайн)</a:t>
            </a:r>
            <a:endParaRPr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12" name="Google Shape;112;p17"/>
          <p:cNvSpPr txBox="1"/>
          <p:nvPr/>
        </p:nvSpPr>
        <p:spPr>
          <a:xfrm>
            <a:off x="8247500" y="6348900"/>
            <a:ext cx="11499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Педагог</a:t>
            </a:r>
            <a:endParaRPr sz="17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13" name="Google Shape;113;p17"/>
          <p:cNvSpPr txBox="1"/>
          <p:nvPr/>
        </p:nvSpPr>
        <p:spPr>
          <a:xfrm>
            <a:off x="1288325" y="3762550"/>
            <a:ext cx="23469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UI/UX - дизайнер</a:t>
            </a:r>
            <a:endParaRPr sz="16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fullstack разработчик</a:t>
            </a:r>
            <a:endParaRPr sz="16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14" name="Google Shape;114;p17"/>
          <p:cNvSpPr txBox="1"/>
          <p:nvPr/>
        </p:nvSpPr>
        <p:spPr>
          <a:xfrm>
            <a:off x="4709675" y="3883950"/>
            <a:ext cx="1695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AI инженер</a:t>
            </a:r>
            <a:endParaRPr sz="18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8"/>
          <p:cNvSpPr/>
          <p:nvPr/>
        </p:nvSpPr>
        <p:spPr>
          <a:xfrm>
            <a:off x="4287904" y="349254"/>
            <a:ext cx="5026200" cy="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405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50"/>
              <a:buFont typeface="Comfortaa Medium"/>
              <a:buNone/>
            </a:pPr>
            <a:r>
              <a:rPr lang="en-US" sz="3950">
                <a:solidFill>
                  <a:srgbClr val="FFFFFF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Этапы проекта</a:t>
            </a:r>
            <a:endParaRPr b="0" i="0" sz="3950" u="none" cap="none" strike="noStrike"/>
          </a:p>
        </p:txBody>
      </p:sp>
      <p:sp>
        <p:nvSpPr>
          <p:cNvPr id="121" name="Google Shape;121;p18"/>
          <p:cNvSpPr/>
          <p:nvPr/>
        </p:nvSpPr>
        <p:spPr>
          <a:xfrm>
            <a:off x="632487" y="1419777"/>
            <a:ext cx="3136800" cy="1584000"/>
          </a:xfrm>
          <a:prstGeom prst="flowChartAlternateProcess">
            <a:avLst/>
          </a:prstGeom>
          <a:solidFill>
            <a:srgbClr val="79070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18"/>
          <p:cNvSpPr/>
          <p:nvPr/>
        </p:nvSpPr>
        <p:spPr>
          <a:xfrm>
            <a:off x="4053592" y="1419777"/>
            <a:ext cx="3136800" cy="1584000"/>
          </a:xfrm>
          <a:prstGeom prst="flowChartAlternateProcess">
            <a:avLst/>
          </a:prstGeom>
          <a:solidFill>
            <a:srgbClr val="79070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18"/>
          <p:cNvSpPr/>
          <p:nvPr/>
        </p:nvSpPr>
        <p:spPr>
          <a:xfrm>
            <a:off x="7478172" y="1419790"/>
            <a:ext cx="3136800" cy="1584000"/>
          </a:xfrm>
          <a:prstGeom prst="flowChartAlternateProcess">
            <a:avLst/>
          </a:prstGeom>
          <a:solidFill>
            <a:srgbClr val="79070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18"/>
          <p:cNvSpPr/>
          <p:nvPr/>
        </p:nvSpPr>
        <p:spPr>
          <a:xfrm>
            <a:off x="10945554" y="1463256"/>
            <a:ext cx="3136800" cy="1584000"/>
          </a:xfrm>
          <a:prstGeom prst="flowChartAlternateProcess">
            <a:avLst/>
          </a:prstGeom>
          <a:solidFill>
            <a:srgbClr val="79070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18"/>
          <p:cNvSpPr/>
          <p:nvPr/>
        </p:nvSpPr>
        <p:spPr>
          <a:xfrm flipH="1">
            <a:off x="10931988" y="3678042"/>
            <a:ext cx="3112200" cy="1584000"/>
          </a:xfrm>
          <a:prstGeom prst="flowChartAlternateProcess">
            <a:avLst/>
          </a:prstGeom>
          <a:solidFill>
            <a:srgbClr val="79070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8"/>
          <p:cNvSpPr/>
          <p:nvPr/>
        </p:nvSpPr>
        <p:spPr>
          <a:xfrm flipH="1">
            <a:off x="7468963" y="3666175"/>
            <a:ext cx="3136800" cy="1584000"/>
          </a:xfrm>
          <a:prstGeom prst="flowChartAlternateProcess">
            <a:avLst/>
          </a:prstGeom>
          <a:solidFill>
            <a:srgbClr val="9220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8"/>
          <p:cNvSpPr/>
          <p:nvPr/>
        </p:nvSpPr>
        <p:spPr>
          <a:xfrm flipH="1">
            <a:off x="4059895" y="3666175"/>
            <a:ext cx="3112200" cy="1584000"/>
          </a:xfrm>
          <a:prstGeom prst="flowChartAlternateProcess">
            <a:avLst/>
          </a:prstGeom>
          <a:solidFill>
            <a:srgbClr val="9220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8"/>
          <p:cNvSpPr/>
          <p:nvPr/>
        </p:nvSpPr>
        <p:spPr>
          <a:xfrm flipH="1">
            <a:off x="624408" y="3664999"/>
            <a:ext cx="3112200" cy="1584000"/>
          </a:xfrm>
          <a:prstGeom prst="flowChartAlternateProcess">
            <a:avLst/>
          </a:prstGeom>
          <a:solidFill>
            <a:srgbClr val="9220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18"/>
          <p:cNvSpPr/>
          <p:nvPr/>
        </p:nvSpPr>
        <p:spPr>
          <a:xfrm>
            <a:off x="565066" y="5879768"/>
            <a:ext cx="3136800" cy="1584000"/>
          </a:xfrm>
          <a:prstGeom prst="flowChartAlternateProcess">
            <a:avLst/>
          </a:prstGeom>
          <a:solidFill>
            <a:srgbClr val="9220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18"/>
          <p:cNvSpPr/>
          <p:nvPr/>
        </p:nvSpPr>
        <p:spPr>
          <a:xfrm>
            <a:off x="3986171" y="5879768"/>
            <a:ext cx="3136800" cy="1584000"/>
          </a:xfrm>
          <a:prstGeom prst="flowChartAlternateProcess">
            <a:avLst/>
          </a:prstGeom>
          <a:solidFill>
            <a:srgbClr val="9220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18"/>
          <p:cNvSpPr/>
          <p:nvPr/>
        </p:nvSpPr>
        <p:spPr>
          <a:xfrm>
            <a:off x="7468819" y="5879774"/>
            <a:ext cx="3136800" cy="1584000"/>
          </a:xfrm>
          <a:prstGeom prst="flowChartAlternateProcess">
            <a:avLst/>
          </a:prstGeom>
          <a:solidFill>
            <a:srgbClr val="9220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18"/>
          <p:cNvSpPr/>
          <p:nvPr/>
        </p:nvSpPr>
        <p:spPr>
          <a:xfrm>
            <a:off x="10878136" y="5860049"/>
            <a:ext cx="3136800" cy="1584000"/>
          </a:xfrm>
          <a:prstGeom prst="flowChartAlternateProcess">
            <a:avLst/>
          </a:prstGeom>
          <a:solidFill>
            <a:srgbClr val="9220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18"/>
          <p:cNvSpPr/>
          <p:nvPr/>
        </p:nvSpPr>
        <p:spPr>
          <a:xfrm>
            <a:off x="529702" y="1578923"/>
            <a:ext cx="3186300" cy="9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50">
                <a:solidFill>
                  <a:srgbClr val="E5E0DF"/>
                </a:solidFill>
                <a:latin typeface="Comfortaa"/>
                <a:ea typeface="Comfortaa"/>
                <a:cs typeface="Comfortaa"/>
                <a:sym typeface="Comfortaa"/>
              </a:rPr>
              <a:t>1</a:t>
            </a:r>
            <a:r>
              <a:rPr lang="en-US" sz="2350">
                <a:solidFill>
                  <a:srgbClr val="E5E0DF"/>
                </a:solidFill>
                <a:latin typeface="Comfortaa"/>
                <a:ea typeface="Comfortaa"/>
                <a:cs typeface="Comfortaa"/>
                <a:sym typeface="Comfortaa"/>
              </a:rPr>
              <a:t>.</a:t>
            </a:r>
            <a:r>
              <a:rPr b="0" i="0" lang="en-US" sz="2350" u="none" cap="none" strike="noStrike">
                <a:solidFill>
                  <a:srgbClr val="E5E0DF"/>
                </a:solidFill>
                <a:latin typeface="Comfortaa"/>
                <a:ea typeface="Comfortaa"/>
                <a:cs typeface="Comfortaa"/>
                <a:sym typeface="Comfortaa"/>
              </a:rPr>
              <a:t>Изучение выданного кейса</a:t>
            </a:r>
            <a:endParaRPr b="0" i="0" sz="2350" u="none" cap="none" strike="noStrike"/>
          </a:p>
        </p:txBody>
      </p:sp>
      <p:sp>
        <p:nvSpPr>
          <p:cNvPr id="134" name="Google Shape;134;p18"/>
          <p:cNvSpPr/>
          <p:nvPr/>
        </p:nvSpPr>
        <p:spPr>
          <a:xfrm>
            <a:off x="4324179" y="1818522"/>
            <a:ext cx="2779200" cy="11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50">
                <a:solidFill>
                  <a:srgbClr val="E5E0DF"/>
                </a:solidFill>
                <a:latin typeface="Comfortaa"/>
                <a:ea typeface="Comfortaa"/>
                <a:cs typeface="Comfortaa"/>
                <a:sym typeface="Comfortaa"/>
              </a:rPr>
              <a:t>2.</a:t>
            </a:r>
            <a:r>
              <a:rPr b="0" i="0" lang="en-US" sz="2150" u="none" cap="none" strike="noStrike">
                <a:solidFill>
                  <a:srgbClr val="E5E0DF"/>
                </a:solidFill>
                <a:latin typeface="Comfortaa"/>
                <a:ea typeface="Comfortaa"/>
                <a:cs typeface="Comfortaa"/>
                <a:sym typeface="Comfortaa"/>
              </a:rPr>
              <a:t>Распределение задач</a:t>
            </a:r>
            <a:endParaRPr b="0" i="0" sz="2150" u="none" cap="none" strike="noStrike"/>
          </a:p>
        </p:txBody>
      </p:sp>
      <p:sp>
        <p:nvSpPr>
          <p:cNvPr id="135" name="Google Shape;135;p18"/>
          <p:cNvSpPr/>
          <p:nvPr/>
        </p:nvSpPr>
        <p:spPr>
          <a:xfrm>
            <a:off x="7715050" y="1807803"/>
            <a:ext cx="2779200" cy="8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50">
                <a:solidFill>
                  <a:srgbClr val="E5E0DF"/>
                </a:solidFill>
                <a:latin typeface="Comfortaa"/>
                <a:ea typeface="Comfortaa"/>
                <a:cs typeface="Comfortaa"/>
                <a:sym typeface="Comfortaa"/>
              </a:rPr>
              <a:t>3.</a:t>
            </a:r>
            <a:r>
              <a:rPr b="0" i="0" lang="en-US" sz="2150" u="none" cap="none" strike="noStrike">
                <a:solidFill>
                  <a:srgbClr val="E5E0DF"/>
                </a:solidFill>
                <a:latin typeface="Comfortaa"/>
                <a:ea typeface="Comfortaa"/>
                <a:cs typeface="Comfortaa"/>
                <a:sym typeface="Comfortaa"/>
              </a:rPr>
              <a:t>Рассмотрение аналогов</a:t>
            </a:r>
            <a:endParaRPr b="0" i="0" sz="2150" u="none" cap="none" strike="noStrike"/>
          </a:p>
        </p:txBody>
      </p:sp>
      <p:sp>
        <p:nvSpPr>
          <p:cNvPr id="136" name="Google Shape;136;p18"/>
          <p:cNvSpPr/>
          <p:nvPr/>
        </p:nvSpPr>
        <p:spPr>
          <a:xfrm>
            <a:off x="11124350" y="3932166"/>
            <a:ext cx="2779200" cy="8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50">
                <a:solidFill>
                  <a:srgbClr val="E5E0DF"/>
                </a:solidFill>
                <a:latin typeface="Comfortaa"/>
                <a:ea typeface="Comfortaa"/>
                <a:cs typeface="Comfortaa"/>
                <a:sym typeface="Comfortaa"/>
              </a:rPr>
              <a:t>4</a:t>
            </a:r>
            <a:r>
              <a:rPr lang="en-US" sz="2150">
                <a:solidFill>
                  <a:srgbClr val="E5E0DF"/>
                </a:solidFill>
                <a:latin typeface="Comfortaa"/>
                <a:ea typeface="Comfortaa"/>
                <a:cs typeface="Comfortaa"/>
                <a:sym typeface="Comfortaa"/>
              </a:rPr>
              <a:t>.</a:t>
            </a:r>
            <a:r>
              <a:rPr b="0" i="0" lang="en-US" sz="2150" u="none" cap="none" strike="noStrike">
                <a:solidFill>
                  <a:srgbClr val="E5E0DF"/>
                </a:solidFill>
                <a:latin typeface="Comfortaa"/>
                <a:ea typeface="Comfortaa"/>
                <a:cs typeface="Comfortaa"/>
                <a:sym typeface="Comfortaa"/>
              </a:rPr>
              <a:t>Прототипиро</a:t>
            </a:r>
            <a:r>
              <a:rPr lang="en-US" sz="2150">
                <a:solidFill>
                  <a:srgbClr val="E5E0DF"/>
                </a:solidFill>
                <a:latin typeface="Comfortaa"/>
                <a:ea typeface="Comfortaa"/>
                <a:cs typeface="Comfortaa"/>
                <a:sym typeface="Comfortaa"/>
              </a:rPr>
              <a:t>в</a:t>
            </a:r>
            <a:r>
              <a:rPr b="0" i="0" lang="en-US" sz="2150" u="none" cap="none" strike="noStrike">
                <a:solidFill>
                  <a:srgbClr val="E5E0DF"/>
                </a:solidFill>
                <a:latin typeface="Comfortaa"/>
                <a:ea typeface="Comfortaa"/>
                <a:cs typeface="Comfortaa"/>
                <a:sym typeface="Comfortaa"/>
              </a:rPr>
              <a:t>ание в Figma</a:t>
            </a:r>
            <a:endParaRPr b="0" i="0" sz="2150" u="none" cap="none" strike="noStrike"/>
          </a:p>
        </p:txBody>
      </p:sp>
      <p:sp>
        <p:nvSpPr>
          <p:cNvPr id="137" name="Google Shape;137;p18"/>
          <p:cNvSpPr/>
          <p:nvPr/>
        </p:nvSpPr>
        <p:spPr>
          <a:xfrm flipH="1">
            <a:off x="11066308" y="1726198"/>
            <a:ext cx="2785800" cy="10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50">
                <a:solidFill>
                  <a:srgbClr val="E5E0DF"/>
                </a:solidFill>
                <a:latin typeface="Comfortaa"/>
                <a:ea typeface="Comfortaa"/>
                <a:cs typeface="Comfortaa"/>
                <a:sym typeface="Comfortaa"/>
              </a:rPr>
              <a:t>4</a:t>
            </a:r>
            <a:r>
              <a:rPr lang="en-US" sz="2150">
                <a:solidFill>
                  <a:srgbClr val="E5E0DF"/>
                </a:solidFill>
                <a:latin typeface="Comfortaa"/>
                <a:ea typeface="Comfortaa"/>
                <a:cs typeface="Comfortaa"/>
                <a:sym typeface="Comfortaa"/>
              </a:rPr>
              <a:t>.</a:t>
            </a:r>
            <a:r>
              <a:rPr b="0" i="0" lang="en-US" sz="2150" u="none" cap="none" strike="noStrike">
                <a:solidFill>
                  <a:srgbClr val="E5E0DF"/>
                </a:solidFill>
                <a:latin typeface="Comfortaa"/>
                <a:ea typeface="Comfortaa"/>
                <a:cs typeface="Comfortaa"/>
                <a:sym typeface="Comfortaa"/>
              </a:rPr>
              <a:t>Разработка серверной части </a:t>
            </a:r>
            <a:endParaRPr b="0" i="0" sz="2150" u="none" cap="none" strike="noStrike"/>
          </a:p>
        </p:txBody>
      </p:sp>
      <p:sp>
        <p:nvSpPr>
          <p:cNvPr id="138" name="Google Shape;138;p18"/>
          <p:cNvSpPr/>
          <p:nvPr/>
        </p:nvSpPr>
        <p:spPr>
          <a:xfrm flipH="1">
            <a:off x="7662664" y="3778594"/>
            <a:ext cx="2785800" cy="10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50">
                <a:solidFill>
                  <a:srgbClr val="E5E0DF"/>
                </a:solidFill>
                <a:latin typeface="Comfortaa"/>
                <a:ea typeface="Comfortaa"/>
                <a:cs typeface="Comfortaa"/>
                <a:sym typeface="Comfortaa"/>
              </a:rPr>
              <a:t>6.</a:t>
            </a:r>
            <a:r>
              <a:rPr b="0" i="0" lang="en-US" sz="2150" u="none" cap="none" strike="noStrike">
                <a:solidFill>
                  <a:srgbClr val="E5E0DF"/>
                </a:solidFill>
                <a:latin typeface="Comfortaa"/>
                <a:ea typeface="Comfortaa"/>
                <a:cs typeface="Comfortaa"/>
                <a:sym typeface="Comfortaa"/>
              </a:rPr>
              <a:t>Создание системы заданий</a:t>
            </a:r>
            <a:endParaRPr b="0" i="0" sz="2150" u="none" cap="none" strike="noStrike"/>
          </a:p>
        </p:txBody>
      </p:sp>
      <p:sp>
        <p:nvSpPr>
          <p:cNvPr id="139" name="Google Shape;139;p18"/>
          <p:cNvSpPr/>
          <p:nvPr/>
        </p:nvSpPr>
        <p:spPr>
          <a:xfrm flipH="1">
            <a:off x="4143925" y="3782901"/>
            <a:ext cx="2998800" cy="135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50">
                <a:solidFill>
                  <a:srgbClr val="E5E0DF"/>
                </a:solidFill>
                <a:latin typeface="Comfortaa"/>
                <a:ea typeface="Comfortaa"/>
                <a:cs typeface="Comfortaa"/>
                <a:sym typeface="Comfortaa"/>
              </a:rPr>
              <a:t>7.</a:t>
            </a:r>
            <a:r>
              <a:rPr b="0" i="0" lang="en-US" sz="2150" u="none" cap="none" strike="noStrike">
                <a:solidFill>
                  <a:srgbClr val="E5E0DF"/>
                </a:solidFill>
                <a:latin typeface="Comfortaa"/>
                <a:ea typeface="Comfortaa"/>
                <a:cs typeface="Comfortaa"/>
                <a:sym typeface="Comfortaa"/>
              </a:rPr>
              <a:t>Перенос прототипа на программный код</a:t>
            </a:r>
            <a:endParaRPr b="0" i="0" sz="2150" u="none" cap="none" strike="noStrike"/>
          </a:p>
        </p:txBody>
      </p:sp>
      <p:sp>
        <p:nvSpPr>
          <p:cNvPr id="140" name="Google Shape;140;p18"/>
          <p:cNvSpPr/>
          <p:nvPr/>
        </p:nvSpPr>
        <p:spPr>
          <a:xfrm flipH="1">
            <a:off x="709938" y="3806126"/>
            <a:ext cx="3089100" cy="13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50">
                <a:solidFill>
                  <a:srgbClr val="E5E0DF"/>
                </a:solidFill>
                <a:latin typeface="Comfortaa"/>
                <a:ea typeface="Comfortaa"/>
                <a:cs typeface="Comfortaa"/>
                <a:sym typeface="Comfortaa"/>
              </a:rPr>
              <a:t>8</a:t>
            </a:r>
            <a:r>
              <a:rPr lang="en-US" sz="2150">
                <a:solidFill>
                  <a:srgbClr val="E5E0DF"/>
                </a:solidFill>
                <a:latin typeface="Comfortaa"/>
                <a:ea typeface="Comfortaa"/>
                <a:cs typeface="Comfortaa"/>
                <a:sym typeface="Comfortaa"/>
              </a:rPr>
              <a:t>.</a:t>
            </a:r>
            <a:r>
              <a:rPr b="0" i="0" lang="en-US" sz="2150" u="none" cap="none" strike="noStrike">
                <a:solidFill>
                  <a:srgbClr val="E5E0DF"/>
                </a:solidFill>
                <a:latin typeface="Comfortaa"/>
                <a:ea typeface="Comfortaa"/>
                <a:cs typeface="Comfortaa"/>
                <a:sym typeface="Comfortaa"/>
              </a:rPr>
              <a:t>Разработка функции генерации персонажа </a:t>
            </a:r>
            <a:endParaRPr b="0" i="0" sz="2150" u="none" cap="none" strike="noStrike"/>
          </a:p>
        </p:txBody>
      </p:sp>
      <p:sp>
        <p:nvSpPr>
          <p:cNvPr id="141" name="Google Shape;141;p18"/>
          <p:cNvSpPr/>
          <p:nvPr/>
        </p:nvSpPr>
        <p:spPr>
          <a:xfrm>
            <a:off x="861116" y="6138135"/>
            <a:ext cx="2779200" cy="8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50">
                <a:solidFill>
                  <a:srgbClr val="E5E0DF"/>
                </a:solidFill>
                <a:latin typeface="Comfortaa"/>
                <a:ea typeface="Comfortaa"/>
                <a:cs typeface="Comfortaa"/>
                <a:sym typeface="Comfortaa"/>
              </a:rPr>
              <a:t>9.</a:t>
            </a:r>
            <a:r>
              <a:rPr b="0" i="0" lang="en-US" sz="2150" u="none" cap="none" strike="noStrike">
                <a:solidFill>
                  <a:srgbClr val="E5E0DF"/>
                </a:solidFill>
                <a:latin typeface="Comfortaa"/>
                <a:ea typeface="Comfortaa"/>
                <a:cs typeface="Comfortaa"/>
                <a:sym typeface="Comfortaa"/>
              </a:rPr>
              <a:t>Сборка всего сайта</a:t>
            </a:r>
            <a:endParaRPr b="0" i="0" sz="2150" u="none" cap="none" strike="noStrike"/>
          </a:p>
        </p:txBody>
      </p:sp>
      <p:sp>
        <p:nvSpPr>
          <p:cNvPr id="142" name="Google Shape;142;p18"/>
          <p:cNvSpPr/>
          <p:nvPr/>
        </p:nvSpPr>
        <p:spPr>
          <a:xfrm>
            <a:off x="4280516" y="6138120"/>
            <a:ext cx="2808300" cy="13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50">
                <a:solidFill>
                  <a:srgbClr val="E5E0DF"/>
                </a:solidFill>
                <a:latin typeface="Comfortaa"/>
                <a:ea typeface="Comfortaa"/>
                <a:cs typeface="Comfortaa"/>
                <a:sym typeface="Comfortaa"/>
              </a:rPr>
              <a:t>1</a:t>
            </a:r>
            <a:r>
              <a:rPr lang="en-US" sz="2150">
                <a:solidFill>
                  <a:srgbClr val="E5E0DF"/>
                </a:solidFill>
                <a:latin typeface="Comfortaa"/>
                <a:ea typeface="Comfortaa"/>
                <a:cs typeface="Comfortaa"/>
                <a:sym typeface="Comfortaa"/>
              </a:rPr>
              <a:t>0.</a:t>
            </a:r>
            <a:r>
              <a:rPr b="0" i="0" lang="en-US" sz="2150" u="none" cap="none" strike="noStrike">
                <a:solidFill>
                  <a:srgbClr val="E5E0DF"/>
                </a:solidFill>
                <a:latin typeface="Comfortaa"/>
                <a:ea typeface="Comfortaa"/>
                <a:cs typeface="Comfortaa"/>
                <a:sym typeface="Comfortaa"/>
              </a:rPr>
              <a:t>Подключение сайта к хостингу</a:t>
            </a:r>
            <a:endParaRPr b="0" i="0" sz="2150" u="none" cap="none" strike="noStrike"/>
          </a:p>
        </p:txBody>
      </p:sp>
      <p:sp>
        <p:nvSpPr>
          <p:cNvPr id="143" name="Google Shape;143;p18"/>
          <p:cNvSpPr/>
          <p:nvPr/>
        </p:nvSpPr>
        <p:spPr>
          <a:xfrm>
            <a:off x="7667470" y="6123010"/>
            <a:ext cx="3022500" cy="10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50">
                <a:solidFill>
                  <a:srgbClr val="E5E0DF"/>
                </a:solidFill>
                <a:latin typeface="Comfortaa"/>
                <a:ea typeface="Comfortaa"/>
                <a:cs typeface="Comfortaa"/>
                <a:sym typeface="Comfortaa"/>
              </a:rPr>
              <a:t>11.</a:t>
            </a:r>
            <a:r>
              <a:rPr b="0" i="0" lang="en-US" sz="2150" u="none" cap="none" strike="noStrike">
                <a:solidFill>
                  <a:srgbClr val="E5E0DF"/>
                </a:solidFill>
                <a:latin typeface="Comfortaa"/>
                <a:ea typeface="Comfortaa"/>
                <a:cs typeface="Comfortaa"/>
                <a:sym typeface="Comfortaa"/>
              </a:rPr>
              <a:t>Интеграция с Telegram Bot API</a:t>
            </a:r>
            <a:endParaRPr b="0" i="0" sz="2150" u="none" cap="none" strike="noStrike"/>
          </a:p>
        </p:txBody>
      </p:sp>
      <p:sp>
        <p:nvSpPr>
          <p:cNvPr id="144" name="Google Shape;144;p18"/>
          <p:cNvSpPr/>
          <p:nvPr/>
        </p:nvSpPr>
        <p:spPr>
          <a:xfrm>
            <a:off x="11066300" y="6056516"/>
            <a:ext cx="3022500" cy="10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50">
                <a:solidFill>
                  <a:srgbClr val="E5E0DF"/>
                </a:solidFill>
                <a:latin typeface="Comfortaa"/>
                <a:ea typeface="Comfortaa"/>
                <a:cs typeface="Comfortaa"/>
                <a:sym typeface="Comfortaa"/>
              </a:rPr>
              <a:t>12.</a:t>
            </a:r>
            <a:r>
              <a:rPr b="0" i="0" lang="en-US" sz="2150" u="none" cap="none" strike="noStrike">
                <a:solidFill>
                  <a:srgbClr val="E5E0DF"/>
                </a:solidFill>
                <a:latin typeface="Comfortaa"/>
                <a:ea typeface="Comfortaa"/>
                <a:cs typeface="Comfortaa"/>
                <a:sym typeface="Comfortaa"/>
              </a:rPr>
              <a:t>Тестирование получившегося бота</a:t>
            </a:r>
            <a:endParaRPr b="0" i="0" sz="2150" u="none" cap="none" strike="noStrike"/>
          </a:p>
        </p:txBody>
      </p:sp>
      <p:sp>
        <p:nvSpPr>
          <p:cNvPr id="145" name="Google Shape;145;p18"/>
          <p:cNvSpPr txBox="1"/>
          <p:nvPr/>
        </p:nvSpPr>
        <p:spPr>
          <a:xfrm>
            <a:off x="2508565" y="2523328"/>
            <a:ext cx="12609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lt1"/>
                </a:solidFill>
              </a:rPr>
              <a:t>13.03.25</a:t>
            </a:r>
            <a:endParaRPr sz="1700">
              <a:solidFill>
                <a:schemeClr val="lt1"/>
              </a:solidFill>
            </a:endParaRPr>
          </a:p>
        </p:txBody>
      </p:sp>
      <p:sp>
        <p:nvSpPr>
          <p:cNvPr id="146" name="Google Shape;146;p18"/>
          <p:cNvSpPr/>
          <p:nvPr/>
        </p:nvSpPr>
        <p:spPr>
          <a:xfrm>
            <a:off x="12772475" y="7584800"/>
            <a:ext cx="1857900" cy="644700"/>
          </a:xfrm>
          <a:prstGeom prst="rect">
            <a:avLst/>
          </a:prstGeom>
          <a:solidFill>
            <a:srgbClr val="18161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18"/>
          <p:cNvSpPr/>
          <p:nvPr/>
        </p:nvSpPr>
        <p:spPr>
          <a:xfrm>
            <a:off x="3785150" y="1938475"/>
            <a:ext cx="230400" cy="5466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18"/>
          <p:cNvSpPr/>
          <p:nvPr/>
        </p:nvSpPr>
        <p:spPr>
          <a:xfrm>
            <a:off x="7219088" y="1938475"/>
            <a:ext cx="230400" cy="5466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18"/>
          <p:cNvSpPr/>
          <p:nvPr/>
        </p:nvSpPr>
        <p:spPr>
          <a:xfrm>
            <a:off x="10665063" y="1981950"/>
            <a:ext cx="230400" cy="5466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18"/>
          <p:cNvSpPr/>
          <p:nvPr/>
        </p:nvSpPr>
        <p:spPr>
          <a:xfrm rot="5400000">
            <a:off x="12487400" y="2936057"/>
            <a:ext cx="359700" cy="8532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18"/>
          <p:cNvSpPr/>
          <p:nvPr/>
        </p:nvSpPr>
        <p:spPr>
          <a:xfrm rot="10800000">
            <a:off x="10653663" y="4190413"/>
            <a:ext cx="230400" cy="5466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18"/>
          <p:cNvSpPr/>
          <p:nvPr/>
        </p:nvSpPr>
        <p:spPr>
          <a:xfrm rot="10800000">
            <a:off x="7211063" y="4196750"/>
            <a:ext cx="230400" cy="5466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18"/>
          <p:cNvSpPr/>
          <p:nvPr/>
        </p:nvSpPr>
        <p:spPr>
          <a:xfrm rot="10800000">
            <a:off x="3783050" y="4207675"/>
            <a:ext cx="230400" cy="5466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18"/>
          <p:cNvSpPr/>
          <p:nvPr/>
        </p:nvSpPr>
        <p:spPr>
          <a:xfrm>
            <a:off x="3734838" y="6409575"/>
            <a:ext cx="230400" cy="5466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18"/>
          <p:cNvSpPr/>
          <p:nvPr/>
        </p:nvSpPr>
        <p:spPr>
          <a:xfrm>
            <a:off x="7168775" y="6409575"/>
            <a:ext cx="230400" cy="5466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18"/>
          <p:cNvSpPr/>
          <p:nvPr/>
        </p:nvSpPr>
        <p:spPr>
          <a:xfrm>
            <a:off x="10614750" y="6453050"/>
            <a:ext cx="230400" cy="5466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18"/>
          <p:cNvSpPr/>
          <p:nvPr/>
        </p:nvSpPr>
        <p:spPr>
          <a:xfrm rot="5400000">
            <a:off x="2008606" y="5197044"/>
            <a:ext cx="343800" cy="8154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18"/>
          <p:cNvSpPr txBox="1"/>
          <p:nvPr/>
        </p:nvSpPr>
        <p:spPr>
          <a:xfrm>
            <a:off x="6065765" y="2523328"/>
            <a:ext cx="12609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lt1"/>
                </a:solidFill>
              </a:rPr>
              <a:t>15</a:t>
            </a:r>
            <a:r>
              <a:rPr lang="en-US" sz="1700">
                <a:solidFill>
                  <a:schemeClr val="lt1"/>
                </a:solidFill>
              </a:rPr>
              <a:t>.03.25</a:t>
            </a:r>
            <a:endParaRPr sz="1900">
              <a:solidFill>
                <a:schemeClr val="lt1"/>
              </a:solidFill>
            </a:endParaRPr>
          </a:p>
        </p:txBody>
      </p:sp>
      <p:sp>
        <p:nvSpPr>
          <p:cNvPr id="159" name="Google Shape;159;p18"/>
          <p:cNvSpPr txBox="1"/>
          <p:nvPr/>
        </p:nvSpPr>
        <p:spPr>
          <a:xfrm>
            <a:off x="9429065" y="2523328"/>
            <a:ext cx="12609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lt1"/>
                </a:solidFill>
              </a:rPr>
              <a:t>18</a:t>
            </a:r>
            <a:r>
              <a:rPr lang="en-US" sz="1700">
                <a:solidFill>
                  <a:schemeClr val="lt1"/>
                </a:solidFill>
              </a:rPr>
              <a:t>.03.25</a:t>
            </a:r>
            <a:endParaRPr sz="1900">
              <a:solidFill>
                <a:schemeClr val="lt1"/>
              </a:solidFill>
            </a:endParaRPr>
          </a:p>
        </p:txBody>
      </p:sp>
      <p:sp>
        <p:nvSpPr>
          <p:cNvPr id="160" name="Google Shape;160;p18"/>
          <p:cNvSpPr txBox="1"/>
          <p:nvPr/>
        </p:nvSpPr>
        <p:spPr>
          <a:xfrm>
            <a:off x="12896290" y="4836703"/>
            <a:ext cx="12609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lt1"/>
                </a:solidFill>
              </a:rPr>
              <a:t>28</a:t>
            </a:r>
            <a:r>
              <a:rPr lang="en-US" sz="1700">
                <a:solidFill>
                  <a:schemeClr val="lt1"/>
                </a:solidFill>
              </a:rPr>
              <a:t>.03.25</a:t>
            </a:r>
            <a:endParaRPr sz="1900">
              <a:solidFill>
                <a:schemeClr val="lt1"/>
              </a:solidFill>
            </a:endParaRPr>
          </a:p>
        </p:txBody>
      </p:sp>
      <p:sp>
        <p:nvSpPr>
          <p:cNvPr id="161" name="Google Shape;161;p18"/>
          <p:cNvSpPr txBox="1"/>
          <p:nvPr/>
        </p:nvSpPr>
        <p:spPr>
          <a:xfrm>
            <a:off x="13015665" y="2518778"/>
            <a:ext cx="12609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lt1"/>
                </a:solidFill>
              </a:rPr>
              <a:t>20</a:t>
            </a:r>
            <a:r>
              <a:rPr lang="en-US" sz="1700">
                <a:solidFill>
                  <a:schemeClr val="lt1"/>
                </a:solidFill>
              </a:rPr>
              <a:t>.03.25</a:t>
            </a:r>
            <a:endParaRPr sz="1900">
              <a:solidFill>
                <a:schemeClr val="lt1"/>
              </a:solidFill>
            </a:endParaRPr>
          </a:p>
        </p:txBody>
      </p:sp>
      <p:sp>
        <p:nvSpPr>
          <p:cNvPr id="162" name="Google Shape;162;p18"/>
          <p:cNvSpPr txBox="1"/>
          <p:nvPr/>
        </p:nvSpPr>
        <p:spPr>
          <a:xfrm>
            <a:off x="9429077" y="4836703"/>
            <a:ext cx="12609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lt1"/>
                </a:solidFill>
              </a:rPr>
              <a:t>01</a:t>
            </a:r>
            <a:r>
              <a:rPr lang="en-US" sz="1700">
                <a:solidFill>
                  <a:schemeClr val="lt1"/>
                </a:solidFill>
              </a:rPr>
              <a:t>.04.25</a:t>
            </a:r>
            <a:endParaRPr sz="1900">
              <a:solidFill>
                <a:schemeClr val="lt1"/>
              </a:solidFill>
            </a:endParaRPr>
          </a:p>
        </p:txBody>
      </p:sp>
      <p:sp>
        <p:nvSpPr>
          <p:cNvPr id="163" name="Google Shape;163;p18"/>
          <p:cNvSpPr txBox="1"/>
          <p:nvPr/>
        </p:nvSpPr>
        <p:spPr>
          <a:xfrm>
            <a:off x="5952390" y="4836703"/>
            <a:ext cx="12609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lt1"/>
                </a:solidFill>
              </a:rPr>
              <a:t>16</a:t>
            </a:r>
            <a:r>
              <a:rPr lang="en-US" sz="1700">
                <a:solidFill>
                  <a:schemeClr val="lt1"/>
                </a:solidFill>
              </a:rPr>
              <a:t>.04.25</a:t>
            </a:r>
            <a:endParaRPr sz="1900">
              <a:solidFill>
                <a:schemeClr val="lt1"/>
              </a:solidFill>
            </a:endParaRPr>
          </a:p>
        </p:txBody>
      </p:sp>
      <p:sp>
        <p:nvSpPr>
          <p:cNvPr id="164" name="Google Shape;164;p18"/>
          <p:cNvSpPr txBox="1"/>
          <p:nvPr/>
        </p:nvSpPr>
        <p:spPr>
          <a:xfrm>
            <a:off x="2556765" y="4836703"/>
            <a:ext cx="12609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lt1"/>
                </a:solidFill>
              </a:rPr>
              <a:t>20</a:t>
            </a:r>
            <a:r>
              <a:rPr lang="en-US" sz="1700">
                <a:solidFill>
                  <a:schemeClr val="lt1"/>
                </a:solidFill>
              </a:rPr>
              <a:t>.04.25</a:t>
            </a:r>
            <a:endParaRPr sz="1900">
              <a:solidFill>
                <a:schemeClr val="lt1"/>
              </a:solidFill>
            </a:endParaRPr>
          </a:p>
        </p:txBody>
      </p:sp>
      <p:sp>
        <p:nvSpPr>
          <p:cNvPr id="165" name="Google Shape;165;p18"/>
          <p:cNvSpPr txBox="1"/>
          <p:nvPr/>
        </p:nvSpPr>
        <p:spPr>
          <a:xfrm>
            <a:off x="2508565" y="7033028"/>
            <a:ext cx="12609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lt1"/>
                </a:solidFill>
              </a:rPr>
              <a:t>05</a:t>
            </a:r>
            <a:r>
              <a:rPr lang="en-US" sz="1700">
                <a:solidFill>
                  <a:schemeClr val="lt1"/>
                </a:solidFill>
              </a:rPr>
              <a:t>.05.25</a:t>
            </a:r>
            <a:endParaRPr sz="1900">
              <a:solidFill>
                <a:schemeClr val="lt1"/>
              </a:solidFill>
            </a:endParaRPr>
          </a:p>
        </p:txBody>
      </p:sp>
      <p:sp>
        <p:nvSpPr>
          <p:cNvPr id="166" name="Google Shape;166;p18"/>
          <p:cNvSpPr txBox="1"/>
          <p:nvPr/>
        </p:nvSpPr>
        <p:spPr>
          <a:xfrm>
            <a:off x="5881815" y="7033028"/>
            <a:ext cx="12609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lt1"/>
                </a:solidFill>
              </a:rPr>
              <a:t>15</a:t>
            </a:r>
            <a:r>
              <a:rPr lang="en-US" sz="1700">
                <a:solidFill>
                  <a:schemeClr val="lt1"/>
                </a:solidFill>
              </a:rPr>
              <a:t>.05.25</a:t>
            </a:r>
            <a:endParaRPr sz="1900">
              <a:solidFill>
                <a:schemeClr val="lt1"/>
              </a:solidFill>
            </a:endParaRPr>
          </a:p>
        </p:txBody>
      </p:sp>
      <p:sp>
        <p:nvSpPr>
          <p:cNvPr id="167" name="Google Shape;167;p18"/>
          <p:cNvSpPr txBox="1"/>
          <p:nvPr/>
        </p:nvSpPr>
        <p:spPr>
          <a:xfrm>
            <a:off x="9384215" y="7033028"/>
            <a:ext cx="12609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lt1"/>
                </a:solidFill>
              </a:rPr>
              <a:t>16</a:t>
            </a:r>
            <a:r>
              <a:rPr lang="en-US" sz="1700">
                <a:solidFill>
                  <a:schemeClr val="lt1"/>
                </a:solidFill>
              </a:rPr>
              <a:t>.05.25</a:t>
            </a:r>
            <a:endParaRPr sz="1900">
              <a:solidFill>
                <a:schemeClr val="lt1"/>
              </a:solidFill>
            </a:endParaRPr>
          </a:p>
        </p:txBody>
      </p:sp>
      <p:sp>
        <p:nvSpPr>
          <p:cNvPr id="168" name="Google Shape;168;p18"/>
          <p:cNvSpPr txBox="1"/>
          <p:nvPr/>
        </p:nvSpPr>
        <p:spPr>
          <a:xfrm>
            <a:off x="12757465" y="7033028"/>
            <a:ext cx="12609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lt1"/>
                </a:solidFill>
              </a:rPr>
              <a:t>16</a:t>
            </a:r>
            <a:r>
              <a:rPr lang="en-US" sz="1700">
                <a:solidFill>
                  <a:schemeClr val="lt1"/>
                </a:solidFill>
              </a:rPr>
              <a:t>.05.25</a:t>
            </a:r>
            <a:endParaRPr sz="19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9"/>
          <p:cNvSpPr/>
          <p:nvPr/>
        </p:nvSpPr>
        <p:spPr>
          <a:xfrm>
            <a:off x="864037" y="821531"/>
            <a:ext cx="5486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300"/>
              <a:buFont typeface="Comfortaa Medium"/>
              <a:buNone/>
            </a:pPr>
            <a:r>
              <a:rPr b="0" i="0" lang="en-US" sz="4300" u="none" cap="none" strike="noStrike">
                <a:solidFill>
                  <a:srgbClr val="FFFFFF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Аналоги на рынке</a:t>
            </a:r>
            <a:endParaRPr b="0" i="0" sz="4300" u="none" cap="none" strike="noStrike"/>
          </a:p>
        </p:txBody>
      </p:sp>
      <p:sp>
        <p:nvSpPr>
          <p:cNvPr id="175" name="Google Shape;175;p19"/>
          <p:cNvSpPr/>
          <p:nvPr/>
        </p:nvSpPr>
        <p:spPr>
          <a:xfrm>
            <a:off x="620050" y="3140875"/>
            <a:ext cx="3723300" cy="46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150"/>
              <a:buFont typeface="Comfortaa Medium"/>
              <a:buNone/>
            </a:pPr>
            <a:r>
              <a:rPr b="1" i="0" lang="en-US" sz="2350" u="none" cap="none" strike="noStrike">
                <a:solidFill>
                  <a:srgbClr val="E5E0DF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ArtStation Challenges</a:t>
            </a:r>
            <a:endParaRPr b="0" i="0" sz="2350" u="none" cap="none" strike="noStrike">
              <a:solidFill>
                <a:srgbClr val="E06666"/>
              </a:solidFill>
            </a:endParaRPr>
          </a:p>
        </p:txBody>
      </p:sp>
      <p:sp>
        <p:nvSpPr>
          <p:cNvPr id="176" name="Google Shape;176;p19"/>
          <p:cNvSpPr/>
          <p:nvPr/>
        </p:nvSpPr>
        <p:spPr>
          <a:xfrm>
            <a:off x="778312" y="3812858"/>
            <a:ext cx="4095000" cy="79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61950" lvl="0" marL="34290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200"/>
              <a:buFont typeface="Comfortaa"/>
              <a:buChar char="•"/>
            </a:pPr>
            <a:r>
              <a:rPr b="0" i="0" lang="en-US" sz="2200" u="none" cap="none" strike="noStrike">
                <a:solidFill>
                  <a:srgbClr val="E5E0DF"/>
                </a:solidFill>
                <a:latin typeface="Comfortaa"/>
                <a:ea typeface="Comfortaa"/>
                <a:cs typeface="Comfortaa"/>
                <a:sym typeface="Comfortaa"/>
              </a:rPr>
              <a:t>Профессиональные арт-челленджи</a:t>
            </a:r>
            <a:endParaRPr b="0" i="0" sz="2200" u="none" cap="none" strike="noStrike"/>
          </a:p>
        </p:txBody>
      </p:sp>
      <p:sp>
        <p:nvSpPr>
          <p:cNvPr id="177" name="Google Shape;177;p19"/>
          <p:cNvSpPr/>
          <p:nvPr/>
        </p:nvSpPr>
        <p:spPr>
          <a:xfrm>
            <a:off x="737001" y="5287875"/>
            <a:ext cx="3793800" cy="11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2200" u="none" cap="none" strike="noStrike">
                <a:solidFill>
                  <a:srgbClr val="CC0000"/>
                </a:solidFill>
                <a:latin typeface="Comfortaa SemiBold"/>
                <a:ea typeface="Comfortaa SemiBold"/>
                <a:cs typeface="Comfortaa SemiBold"/>
                <a:sym typeface="Comfortaa SemiBold"/>
              </a:rPr>
              <a:t>Минус:</a:t>
            </a:r>
            <a:r>
              <a:rPr b="0" i="0" lang="en-US" sz="2200" u="none" cap="none" strike="noStrike">
                <a:solidFill>
                  <a:srgbClr val="CC0000"/>
                </a:solidFill>
                <a:latin typeface="Comfortaa"/>
                <a:ea typeface="Comfortaa"/>
                <a:cs typeface="Comfortaa"/>
                <a:sym typeface="Comfortaa"/>
              </a:rPr>
              <a:t> </a:t>
            </a:r>
            <a:r>
              <a:rPr b="0" i="0" lang="en-US" sz="2200" u="none" cap="none" strike="noStrike">
                <a:solidFill>
                  <a:srgbClr val="E5E0DF"/>
                </a:solidFill>
                <a:latin typeface="Comfortaa"/>
                <a:ea typeface="Comfortaa"/>
                <a:cs typeface="Comfortaa"/>
                <a:sym typeface="Comfortaa"/>
              </a:rPr>
              <a:t>Требуют много времени (не для быстрой разминки)</a:t>
            </a:r>
            <a:endParaRPr b="0" i="0" sz="2200" u="none" cap="none" strike="noStrike"/>
          </a:p>
        </p:txBody>
      </p:sp>
      <p:sp>
        <p:nvSpPr>
          <p:cNvPr id="178" name="Google Shape;178;p19"/>
          <p:cNvSpPr/>
          <p:nvPr/>
        </p:nvSpPr>
        <p:spPr>
          <a:xfrm>
            <a:off x="5572475" y="3140875"/>
            <a:ext cx="2400000" cy="46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150"/>
              <a:buFont typeface="Comfortaa Medium"/>
              <a:buNone/>
            </a:pPr>
            <a:r>
              <a:rPr b="1" i="0" lang="en-US" sz="2350" u="none" cap="none" strike="noStrike">
                <a:solidFill>
                  <a:srgbClr val="E5E0DF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Doodle Addicts</a:t>
            </a:r>
            <a:endParaRPr b="0" i="0" sz="2350" u="none" cap="none" strike="noStrike">
              <a:solidFill>
                <a:srgbClr val="E06666"/>
              </a:solidFill>
            </a:endParaRPr>
          </a:p>
        </p:txBody>
      </p:sp>
      <p:sp>
        <p:nvSpPr>
          <p:cNvPr id="179" name="Google Shape;179;p19"/>
          <p:cNvSpPr/>
          <p:nvPr/>
        </p:nvSpPr>
        <p:spPr>
          <a:xfrm>
            <a:off x="5243307" y="3807658"/>
            <a:ext cx="4095000" cy="79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61950" lvl="0" marL="34290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200"/>
              <a:buFont typeface="Comfortaa"/>
              <a:buChar char="•"/>
            </a:pPr>
            <a:r>
              <a:rPr b="0" i="0" lang="en-US" sz="2200" u="none" cap="none" strike="noStrike">
                <a:solidFill>
                  <a:srgbClr val="E5E0DF"/>
                </a:solidFill>
                <a:latin typeface="Comfortaa"/>
                <a:ea typeface="Comfortaa"/>
                <a:cs typeface="Comfortaa"/>
                <a:sym typeface="Comfortaa"/>
              </a:rPr>
              <a:t>Сообщество с ежедневными темами</a:t>
            </a:r>
            <a:endParaRPr b="0" i="0" sz="2200" u="none" cap="none" strike="noStrike"/>
          </a:p>
        </p:txBody>
      </p:sp>
      <p:sp>
        <p:nvSpPr>
          <p:cNvPr id="180" name="Google Shape;180;p19"/>
          <p:cNvSpPr/>
          <p:nvPr/>
        </p:nvSpPr>
        <p:spPr>
          <a:xfrm>
            <a:off x="5359107" y="5356121"/>
            <a:ext cx="4095000" cy="11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900"/>
              <a:buFont typeface="Comfortaa"/>
              <a:buNone/>
            </a:pPr>
            <a:r>
              <a:rPr lang="en-US" sz="2200" u="none" cap="none" strike="noStrike">
                <a:solidFill>
                  <a:srgbClr val="CC0000"/>
                </a:solidFill>
                <a:latin typeface="Comfortaa SemiBold"/>
                <a:ea typeface="Comfortaa SemiBold"/>
                <a:cs typeface="Comfortaa SemiBold"/>
                <a:sym typeface="Comfortaa SemiBold"/>
              </a:rPr>
              <a:t>Недостаток</a:t>
            </a:r>
            <a:r>
              <a:rPr lang="en-US" sz="2200">
                <a:solidFill>
                  <a:srgbClr val="CC0000"/>
                </a:solidFill>
                <a:latin typeface="Comfortaa SemiBold"/>
                <a:ea typeface="Comfortaa SemiBold"/>
                <a:cs typeface="Comfortaa SemiBold"/>
                <a:sym typeface="Comfortaa SemiBold"/>
              </a:rPr>
              <a:t>:</a:t>
            </a:r>
            <a:r>
              <a:rPr lang="en-US" sz="2200">
                <a:solidFill>
                  <a:srgbClr val="CC0000"/>
                </a:solidFill>
                <a:latin typeface="Comfortaa"/>
                <a:ea typeface="Comfortaa"/>
                <a:cs typeface="Comfortaa"/>
                <a:sym typeface="Comfortaa"/>
              </a:rPr>
              <a:t> </a:t>
            </a:r>
            <a:r>
              <a:rPr b="0" i="0" lang="en-US" sz="2200" u="none" cap="none" strike="noStrike">
                <a:solidFill>
                  <a:srgbClr val="E5E0DF"/>
                </a:solidFill>
                <a:latin typeface="Comfortaa"/>
                <a:ea typeface="Comfortaa"/>
                <a:cs typeface="Comfortaa"/>
                <a:sym typeface="Comfortaa"/>
              </a:rPr>
              <a:t>Нет структурированных заданий</a:t>
            </a:r>
            <a:endParaRPr b="0" i="0" sz="2200" u="none" cap="none" strike="noStrike"/>
          </a:p>
        </p:txBody>
      </p:sp>
      <p:sp>
        <p:nvSpPr>
          <p:cNvPr id="181" name="Google Shape;181;p19"/>
          <p:cNvSpPr/>
          <p:nvPr/>
        </p:nvSpPr>
        <p:spPr>
          <a:xfrm>
            <a:off x="9890625" y="3140875"/>
            <a:ext cx="4596900" cy="5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150"/>
              <a:buFont typeface="Comfortaa Medium"/>
              <a:buNone/>
            </a:pPr>
            <a:r>
              <a:rPr b="1" i="0" lang="en-US" sz="2350" u="none" cap="none" strike="noStrike">
                <a:solidFill>
                  <a:srgbClr val="E5E0DF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Inktober (ежегодный ивент)</a:t>
            </a:r>
            <a:endParaRPr b="0" i="0" sz="2350" u="none" cap="none" strike="noStrike">
              <a:solidFill>
                <a:srgbClr val="E06666"/>
              </a:solidFill>
            </a:endParaRPr>
          </a:p>
        </p:txBody>
      </p:sp>
      <p:sp>
        <p:nvSpPr>
          <p:cNvPr id="182" name="Google Shape;182;p19"/>
          <p:cNvSpPr/>
          <p:nvPr/>
        </p:nvSpPr>
        <p:spPr>
          <a:xfrm>
            <a:off x="9708303" y="3812846"/>
            <a:ext cx="4095000" cy="79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61950" lvl="0" marL="34290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200"/>
              <a:buFont typeface="Comfortaa"/>
              <a:buChar char="•"/>
            </a:pPr>
            <a:r>
              <a:rPr b="0" i="0" lang="en-US" sz="2200" u="none" cap="none" strike="noStrike">
                <a:solidFill>
                  <a:srgbClr val="E5E0DF"/>
                </a:solidFill>
                <a:latin typeface="Comfortaa"/>
                <a:ea typeface="Comfortaa"/>
                <a:cs typeface="Comfortaa"/>
                <a:sym typeface="Comfortaa"/>
              </a:rPr>
              <a:t>Культовый челлендж с готовым списком тем</a:t>
            </a:r>
            <a:endParaRPr b="0" i="0" sz="2200" u="none" cap="none" strike="noStrike"/>
          </a:p>
        </p:txBody>
      </p:sp>
      <p:sp>
        <p:nvSpPr>
          <p:cNvPr id="183" name="Google Shape;183;p19"/>
          <p:cNvSpPr/>
          <p:nvPr/>
        </p:nvSpPr>
        <p:spPr>
          <a:xfrm>
            <a:off x="9890628" y="5356121"/>
            <a:ext cx="4095000" cy="79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900"/>
              <a:buFont typeface="Comfortaa"/>
              <a:buNone/>
            </a:pPr>
            <a:r>
              <a:rPr lang="en-US" sz="2200" cap="none" strike="noStrike">
                <a:solidFill>
                  <a:srgbClr val="CC0000"/>
                </a:solidFill>
                <a:latin typeface="Comfortaa SemiBold"/>
                <a:ea typeface="Comfortaa SemiBold"/>
                <a:cs typeface="Comfortaa SemiBold"/>
                <a:sym typeface="Comfortaa SemiBold"/>
              </a:rPr>
              <a:t>Ограничение:</a:t>
            </a:r>
            <a:r>
              <a:rPr b="0" i="0" lang="en-US" sz="2200" u="none" cap="none" strike="noStrike">
                <a:solidFill>
                  <a:srgbClr val="E5E0DF"/>
                </a:solidFill>
                <a:latin typeface="Comfortaa"/>
                <a:ea typeface="Comfortaa"/>
                <a:cs typeface="Comfortaa"/>
                <a:sym typeface="Comfortaa"/>
              </a:rPr>
              <a:t> Только октябрь + нет гибкости</a:t>
            </a:r>
            <a:endParaRPr b="0" i="0" sz="2200" u="none" cap="none" strike="noStrike"/>
          </a:p>
        </p:txBody>
      </p:sp>
      <p:sp>
        <p:nvSpPr>
          <p:cNvPr id="184" name="Google Shape;184;p19"/>
          <p:cNvSpPr/>
          <p:nvPr/>
        </p:nvSpPr>
        <p:spPr>
          <a:xfrm>
            <a:off x="12808375" y="7681650"/>
            <a:ext cx="1821900" cy="548100"/>
          </a:xfrm>
          <a:prstGeom prst="rect">
            <a:avLst/>
          </a:prstGeom>
          <a:solidFill>
            <a:srgbClr val="18161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5" name="Google Shape;185;p19" title="images.jf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7000" y="2098000"/>
            <a:ext cx="855594" cy="912811"/>
          </a:xfrm>
          <a:prstGeom prst="rect">
            <a:avLst/>
          </a:prstGeom>
          <a:noFill/>
          <a:ln cap="flat" cmpd="sng" w="9525">
            <a:solidFill>
              <a:srgbClr val="E5E0D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86" name="Google Shape;186;p19" title="images (2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59102" y="2085901"/>
            <a:ext cx="855594" cy="855594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87" name="Google Shape;187;p19" title="Z3amD8R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890632" y="2097994"/>
            <a:ext cx="864143" cy="831419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0"/>
          <p:cNvSpPr/>
          <p:nvPr/>
        </p:nvSpPr>
        <p:spPr>
          <a:xfrm>
            <a:off x="792851" y="1289325"/>
            <a:ext cx="121758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300"/>
              <a:buFont typeface="Comfortaa Medium"/>
              <a:buNone/>
            </a:pPr>
            <a:r>
              <a:rPr lang="en-US" sz="4300">
                <a:solidFill>
                  <a:srgbClr val="FFFFFF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П</a:t>
            </a:r>
            <a:r>
              <a:rPr b="0" i="0" lang="en-US" sz="4300" u="none" cap="none" strike="noStrike">
                <a:solidFill>
                  <a:srgbClr val="FFFFFF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реимущества творческого бота</a:t>
            </a:r>
            <a:endParaRPr b="0" i="0" sz="4300" u="none" cap="none" strike="noStrike"/>
          </a:p>
        </p:txBody>
      </p:sp>
      <p:sp>
        <p:nvSpPr>
          <p:cNvPr id="194" name="Google Shape;194;p20"/>
          <p:cNvSpPr/>
          <p:nvPr/>
        </p:nvSpPr>
        <p:spPr>
          <a:xfrm>
            <a:off x="864037" y="3354705"/>
            <a:ext cx="4136100" cy="3385500"/>
          </a:xfrm>
          <a:prstGeom prst="roundRect">
            <a:avLst>
              <a:gd fmla="val 3063" name="adj"/>
            </a:avLst>
          </a:prstGeom>
          <a:solidFill>
            <a:srgbClr val="790709"/>
          </a:solidFill>
          <a:ln cap="flat" cmpd="sng" w="15225">
            <a:solidFill>
              <a:srgbClr val="92202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20"/>
          <p:cNvSpPr/>
          <p:nvPr/>
        </p:nvSpPr>
        <p:spPr>
          <a:xfrm>
            <a:off x="1116575" y="3802975"/>
            <a:ext cx="3883800" cy="26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900"/>
              <a:buFont typeface="Comfortaa"/>
              <a:buNone/>
            </a:pPr>
            <a:r>
              <a:rPr b="0" i="0" lang="en-US" sz="2300" u="none" cap="none" strike="noStrike">
                <a:solidFill>
                  <a:srgbClr val="E5E0DF"/>
                </a:solidFill>
                <a:latin typeface="Comfortaa"/>
                <a:ea typeface="Comfortaa"/>
                <a:cs typeface="Comfortaa"/>
                <a:sym typeface="Comfortaa"/>
              </a:rPr>
              <a:t>Генерация идей учитывает уровень навыков и предпочтения художника</a:t>
            </a:r>
            <a:r>
              <a:rPr lang="en-US" sz="2300">
                <a:solidFill>
                  <a:srgbClr val="E5E0DF"/>
                </a:solidFill>
                <a:latin typeface="Comfortaa"/>
                <a:ea typeface="Comfortaa"/>
                <a:cs typeface="Comfortaa"/>
                <a:sym typeface="Comfortaa"/>
              </a:rPr>
              <a:t>.</a:t>
            </a:r>
            <a:endParaRPr b="0" i="0" sz="2300" u="none" cap="none" strike="noStrike"/>
          </a:p>
        </p:txBody>
      </p:sp>
      <p:sp>
        <p:nvSpPr>
          <p:cNvPr id="196" name="Google Shape;196;p20"/>
          <p:cNvSpPr/>
          <p:nvPr/>
        </p:nvSpPr>
        <p:spPr>
          <a:xfrm>
            <a:off x="5247084" y="3354705"/>
            <a:ext cx="4136100" cy="3385500"/>
          </a:xfrm>
          <a:prstGeom prst="roundRect">
            <a:avLst>
              <a:gd fmla="val 3063" name="adj"/>
            </a:avLst>
          </a:prstGeom>
          <a:solidFill>
            <a:srgbClr val="790709"/>
          </a:solidFill>
          <a:ln cap="flat" cmpd="sng" w="15225">
            <a:solidFill>
              <a:srgbClr val="92202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20"/>
          <p:cNvSpPr/>
          <p:nvPr/>
        </p:nvSpPr>
        <p:spPr>
          <a:xfrm>
            <a:off x="5378025" y="4022200"/>
            <a:ext cx="4136400" cy="26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900"/>
              <a:buFont typeface="Comfortaa"/>
              <a:buNone/>
            </a:pPr>
            <a:r>
              <a:rPr lang="en-US" sz="2300">
                <a:solidFill>
                  <a:srgbClr val="E5E0DF"/>
                </a:solidFill>
                <a:latin typeface="Comfortaa"/>
                <a:ea typeface="Comfortaa"/>
                <a:cs typeface="Comfortaa"/>
                <a:sym typeface="Comfortaa"/>
              </a:rPr>
              <a:t>М</a:t>
            </a:r>
            <a:r>
              <a:rPr b="0" i="0" lang="en-US" sz="2300" u="none" cap="none" strike="noStrike">
                <a:solidFill>
                  <a:srgbClr val="E5E0DF"/>
                </a:solidFill>
                <a:latin typeface="Comfortaa"/>
                <a:ea typeface="Comfortaa"/>
                <a:cs typeface="Comfortaa"/>
                <a:sym typeface="Comfortaa"/>
              </a:rPr>
              <a:t>ножество функций, выходящих за рамки обычных вдохновляющих платформ.</a:t>
            </a:r>
            <a:endParaRPr b="0" i="0" sz="2300" u="none" cap="none" strike="noStrike"/>
          </a:p>
        </p:txBody>
      </p:sp>
      <p:sp>
        <p:nvSpPr>
          <p:cNvPr id="198" name="Google Shape;198;p20"/>
          <p:cNvSpPr/>
          <p:nvPr/>
        </p:nvSpPr>
        <p:spPr>
          <a:xfrm>
            <a:off x="9630132" y="3354705"/>
            <a:ext cx="4136100" cy="3385500"/>
          </a:xfrm>
          <a:prstGeom prst="roundRect">
            <a:avLst>
              <a:gd fmla="val 3063" name="adj"/>
            </a:avLst>
          </a:prstGeom>
          <a:solidFill>
            <a:srgbClr val="790709"/>
          </a:solidFill>
          <a:ln cap="flat" cmpd="sng" w="15225">
            <a:solidFill>
              <a:srgbClr val="92202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  <p:sp>
        <p:nvSpPr>
          <p:cNvPr id="199" name="Google Shape;199;p20"/>
          <p:cNvSpPr/>
          <p:nvPr/>
        </p:nvSpPr>
        <p:spPr>
          <a:xfrm>
            <a:off x="9892164" y="4008600"/>
            <a:ext cx="3612000" cy="19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900"/>
              <a:buFont typeface="Comfortaa"/>
              <a:buNone/>
            </a:pPr>
            <a:r>
              <a:rPr b="0" i="0" lang="en-US" sz="2300" u="none" cap="none" strike="noStrike">
                <a:solidFill>
                  <a:srgbClr val="E5E0DF"/>
                </a:solidFill>
                <a:latin typeface="Comfortaa"/>
                <a:ea typeface="Comfortaa"/>
                <a:cs typeface="Comfortaa"/>
                <a:sym typeface="Comfortaa"/>
              </a:rPr>
              <a:t>Сокращение времени поиска вдохновения </a:t>
            </a:r>
            <a:r>
              <a:rPr lang="en-US" sz="2300">
                <a:solidFill>
                  <a:srgbClr val="E5E0DF"/>
                </a:solidFill>
                <a:latin typeface="Comfortaa"/>
                <a:ea typeface="Comfortaa"/>
                <a:cs typeface="Comfortaa"/>
                <a:sym typeface="Comfortaa"/>
              </a:rPr>
              <a:t>и мотивации</a:t>
            </a:r>
            <a:endParaRPr b="0" i="0" sz="2300" u="none" cap="none" strike="noStrike"/>
          </a:p>
        </p:txBody>
      </p:sp>
      <p:sp>
        <p:nvSpPr>
          <p:cNvPr id="200" name="Google Shape;200;p20"/>
          <p:cNvSpPr/>
          <p:nvPr/>
        </p:nvSpPr>
        <p:spPr>
          <a:xfrm>
            <a:off x="12808375" y="7681650"/>
            <a:ext cx="1821900" cy="548100"/>
          </a:xfrm>
          <a:prstGeom prst="rect">
            <a:avLst/>
          </a:prstGeom>
          <a:solidFill>
            <a:srgbClr val="18161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